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98" r:id="rId3"/>
    <p:sldId id="411" r:id="rId4"/>
    <p:sldId id="308" r:id="rId5"/>
    <p:sldId id="278" r:id="rId6"/>
    <p:sldId id="355" r:id="rId7"/>
    <p:sldId id="351" r:id="rId8"/>
    <p:sldId id="301" r:id="rId9"/>
    <p:sldId id="356" r:id="rId10"/>
    <p:sldId id="357" r:id="rId11"/>
    <p:sldId id="364" r:id="rId12"/>
    <p:sldId id="299" r:id="rId13"/>
    <p:sldId id="359" r:id="rId14"/>
    <p:sldId id="360" r:id="rId15"/>
    <p:sldId id="31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0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1D6048-C239-4ACD-BA3C-67D3C24E364C}" type="datetimeFigureOut">
              <a:rPr lang="en-US" smtClean="0"/>
              <a:t>24/12/2018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0FF52-6AA0-4B69-84E8-4F2CE0F809EC}" type="slidenum">
              <a:rPr lang="en-US" smtClean="0"/>
              <a:t>‹#›</a:t>
            </a:fld>
            <a:endParaRPr lang="en-US"/>
          </a:p>
        </p:txBody>
      </p:sp>
    </p:spTree>
    <p:extLst>
      <p:ext uri="{BB962C8B-B14F-4D97-AF65-F5344CB8AC3E}">
        <p14:creationId xmlns:p14="http://schemas.microsoft.com/office/powerpoint/2010/main" val="245540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1D6048-C239-4ACD-BA3C-67D3C24E364C}" type="datetimeFigureOut">
              <a:rPr lang="en-US" smtClean="0"/>
              <a:t>24/12/2018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0FF52-6AA0-4B69-84E8-4F2CE0F809EC}" type="slidenum">
              <a:rPr lang="en-US" smtClean="0"/>
              <a:t>‹#›</a:t>
            </a:fld>
            <a:endParaRPr lang="en-US"/>
          </a:p>
        </p:txBody>
      </p:sp>
    </p:spTree>
    <p:extLst>
      <p:ext uri="{BB962C8B-B14F-4D97-AF65-F5344CB8AC3E}">
        <p14:creationId xmlns:p14="http://schemas.microsoft.com/office/powerpoint/2010/main" val="2164343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1D6048-C239-4ACD-BA3C-67D3C24E364C}" type="datetimeFigureOut">
              <a:rPr lang="en-US" smtClean="0"/>
              <a:t>24/12/2018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0FF52-6AA0-4B69-84E8-4F2CE0F809EC}" type="slidenum">
              <a:rPr lang="en-US" smtClean="0"/>
              <a:t>‹#›</a:t>
            </a:fld>
            <a:endParaRPr lang="en-US"/>
          </a:p>
        </p:txBody>
      </p:sp>
    </p:spTree>
    <p:extLst>
      <p:ext uri="{BB962C8B-B14F-4D97-AF65-F5344CB8AC3E}">
        <p14:creationId xmlns:p14="http://schemas.microsoft.com/office/powerpoint/2010/main" val="3933058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1D6048-C239-4ACD-BA3C-67D3C24E364C}" type="datetimeFigureOut">
              <a:rPr lang="en-US" smtClean="0"/>
              <a:t>24/12/2018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0FF52-6AA0-4B69-84E8-4F2CE0F809EC}" type="slidenum">
              <a:rPr lang="en-US" smtClean="0"/>
              <a:t>‹#›</a:t>
            </a:fld>
            <a:endParaRPr lang="en-US"/>
          </a:p>
        </p:txBody>
      </p:sp>
    </p:spTree>
    <p:extLst>
      <p:ext uri="{BB962C8B-B14F-4D97-AF65-F5344CB8AC3E}">
        <p14:creationId xmlns:p14="http://schemas.microsoft.com/office/powerpoint/2010/main" val="106698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E1D6048-C239-4ACD-BA3C-67D3C24E364C}" type="datetimeFigureOut">
              <a:rPr lang="en-US" smtClean="0"/>
              <a:t>24/12/2018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0FF52-6AA0-4B69-84E8-4F2CE0F809EC}" type="slidenum">
              <a:rPr lang="en-US" smtClean="0"/>
              <a:t>‹#›</a:t>
            </a:fld>
            <a:endParaRPr lang="en-US"/>
          </a:p>
        </p:txBody>
      </p:sp>
    </p:spTree>
    <p:extLst>
      <p:ext uri="{BB962C8B-B14F-4D97-AF65-F5344CB8AC3E}">
        <p14:creationId xmlns:p14="http://schemas.microsoft.com/office/powerpoint/2010/main" val="545921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1D6048-C239-4ACD-BA3C-67D3C24E364C}" type="datetimeFigureOut">
              <a:rPr lang="en-US" smtClean="0"/>
              <a:t>24/12/2018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0FF52-6AA0-4B69-84E8-4F2CE0F809EC}" type="slidenum">
              <a:rPr lang="en-US" smtClean="0"/>
              <a:t>‹#›</a:t>
            </a:fld>
            <a:endParaRPr lang="en-US"/>
          </a:p>
        </p:txBody>
      </p:sp>
    </p:spTree>
    <p:extLst>
      <p:ext uri="{BB962C8B-B14F-4D97-AF65-F5344CB8AC3E}">
        <p14:creationId xmlns:p14="http://schemas.microsoft.com/office/powerpoint/2010/main" val="4150339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1D6048-C239-4ACD-BA3C-67D3C24E364C}" type="datetimeFigureOut">
              <a:rPr lang="en-US" smtClean="0"/>
              <a:t>24/12/2018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30FF52-6AA0-4B69-84E8-4F2CE0F809EC}" type="slidenum">
              <a:rPr lang="en-US" smtClean="0"/>
              <a:t>‹#›</a:t>
            </a:fld>
            <a:endParaRPr lang="en-US"/>
          </a:p>
        </p:txBody>
      </p:sp>
    </p:spTree>
    <p:extLst>
      <p:ext uri="{BB962C8B-B14F-4D97-AF65-F5344CB8AC3E}">
        <p14:creationId xmlns:p14="http://schemas.microsoft.com/office/powerpoint/2010/main" val="398708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1D6048-C239-4ACD-BA3C-67D3C24E364C}" type="datetimeFigureOut">
              <a:rPr lang="en-US" smtClean="0"/>
              <a:t>24/12/2018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30FF52-6AA0-4B69-84E8-4F2CE0F809EC}" type="slidenum">
              <a:rPr lang="en-US" smtClean="0"/>
              <a:t>‹#›</a:t>
            </a:fld>
            <a:endParaRPr lang="en-US"/>
          </a:p>
        </p:txBody>
      </p:sp>
    </p:spTree>
    <p:extLst>
      <p:ext uri="{BB962C8B-B14F-4D97-AF65-F5344CB8AC3E}">
        <p14:creationId xmlns:p14="http://schemas.microsoft.com/office/powerpoint/2010/main" val="1556752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1D6048-C239-4ACD-BA3C-67D3C24E364C}" type="datetimeFigureOut">
              <a:rPr lang="en-US" smtClean="0"/>
              <a:t>24/12/2018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30FF52-6AA0-4B69-84E8-4F2CE0F809EC}" type="slidenum">
              <a:rPr lang="en-US" smtClean="0"/>
              <a:t>‹#›</a:t>
            </a:fld>
            <a:endParaRPr lang="en-US"/>
          </a:p>
        </p:txBody>
      </p:sp>
    </p:spTree>
    <p:extLst>
      <p:ext uri="{BB962C8B-B14F-4D97-AF65-F5344CB8AC3E}">
        <p14:creationId xmlns:p14="http://schemas.microsoft.com/office/powerpoint/2010/main" val="4003272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1D6048-C239-4ACD-BA3C-67D3C24E364C}" type="datetimeFigureOut">
              <a:rPr lang="en-US" smtClean="0"/>
              <a:t>24/12/2018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0FF52-6AA0-4B69-84E8-4F2CE0F809EC}" type="slidenum">
              <a:rPr lang="en-US" smtClean="0"/>
              <a:t>‹#›</a:t>
            </a:fld>
            <a:endParaRPr lang="en-US"/>
          </a:p>
        </p:txBody>
      </p:sp>
    </p:spTree>
    <p:extLst>
      <p:ext uri="{BB962C8B-B14F-4D97-AF65-F5344CB8AC3E}">
        <p14:creationId xmlns:p14="http://schemas.microsoft.com/office/powerpoint/2010/main" val="3873601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1D6048-C239-4ACD-BA3C-67D3C24E364C}" type="datetimeFigureOut">
              <a:rPr lang="en-US" smtClean="0"/>
              <a:t>24/12/2018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0FF52-6AA0-4B69-84E8-4F2CE0F809EC}" type="slidenum">
              <a:rPr lang="en-US" smtClean="0"/>
              <a:t>‹#›</a:t>
            </a:fld>
            <a:endParaRPr lang="en-US"/>
          </a:p>
        </p:txBody>
      </p:sp>
    </p:spTree>
    <p:extLst>
      <p:ext uri="{BB962C8B-B14F-4D97-AF65-F5344CB8AC3E}">
        <p14:creationId xmlns:p14="http://schemas.microsoft.com/office/powerpoint/2010/main" val="322548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D6048-C239-4ACD-BA3C-67D3C24E364C}" type="datetimeFigureOut">
              <a:rPr lang="en-US" smtClean="0"/>
              <a:t>24/12/2018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30FF52-6AA0-4B69-84E8-4F2CE0F809EC}" type="slidenum">
              <a:rPr lang="en-US" smtClean="0"/>
              <a:t>‹#›</a:t>
            </a:fld>
            <a:endParaRPr lang="en-US"/>
          </a:p>
        </p:txBody>
      </p:sp>
    </p:spTree>
    <p:extLst>
      <p:ext uri="{BB962C8B-B14F-4D97-AF65-F5344CB8AC3E}">
        <p14:creationId xmlns:p14="http://schemas.microsoft.com/office/powerpoint/2010/main" val="3257737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9281A-1A51-45BF-AC8B-7731FC80BEF6}"/>
              </a:ext>
            </a:extLst>
          </p:cNvPr>
          <p:cNvSpPr>
            <a:spLocks noGrp="1"/>
          </p:cNvSpPr>
          <p:nvPr>
            <p:ph type="ctrTitle"/>
          </p:nvPr>
        </p:nvSpPr>
        <p:spPr>
          <a:xfrm>
            <a:off x="502277" y="1122363"/>
            <a:ext cx="8216720" cy="1517806"/>
          </a:xfrm>
        </p:spPr>
        <p:txBody>
          <a:bodyPr>
            <a:normAutofit/>
          </a:bodyPr>
          <a:lstStyle/>
          <a:p>
            <a:r>
              <a:rPr lang="en-US" sz="3600" b="1">
                <a:solidFill>
                  <a:srgbClr val="FF0000"/>
                </a:solidFill>
                <a:latin typeface="Times New Roman" panose="02020603050405020304" pitchFamily="18" charset="0"/>
                <a:cs typeface="Times New Roman" panose="02020603050405020304" pitchFamily="18" charset="0"/>
              </a:rPr>
              <a:t>NHỮNG VẤN ĐỀ CHUNG VỀ</a:t>
            </a:r>
            <a:br>
              <a:rPr lang="en-US" sz="3600" b="1">
                <a:solidFill>
                  <a:srgbClr val="FF0000"/>
                </a:solidFill>
                <a:latin typeface="Times New Roman" panose="02020603050405020304" pitchFamily="18" charset="0"/>
                <a:cs typeface="Times New Roman" panose="02020603050405020304" pitchFamily="18" charset="0"/>
              </a:rPr>
            </a:br>
            <a:r>
              <a:rPr lang="en-US" sz="3600" b="1">
                <a:solidFill>
                  <a:srgbClr val="FF0000"/>
                </a:solidFill>
                <a:latin typeface="Times New Roman" panose="02020603050405020304" pitchFamily="18" charset="0"/>
                <a:cs typeface="Times New Roman" panose="02020603050405020304" pitchFamily="18" charset="0"/>
              </a:rPr>
              <a:t>ĐÁNH GIÁ CHẤT L</a:t>
            </a:r>
            <a:r>
              <a:rPr lang="vi-VN" sz="3600" b="1">
                <a:solidFill>
                  <a:srgbClr val="FF0000"/>
                </a:solidFill>
                <a:latin typeface="Times New Roman" panose="02020603050405020304" pitchFamily="18" charset="0"/>
                <a:cs typeface="Times New Roman" panose="02020603050405020304" pitchFamily="18" charset="0"/>
              </a:rPr>
              <a:t>Ư</a:t>
            </a:r>
            <a:r>
              <a:rPr lang="en-US" sz="3600" b="1">
                <a:solidFill>
                  <a:srgbClr val="FF0000"/>
                </a:solidFill>
                <a:latin typeface="Times New Roman" panose="02020603050405020304" pitchFamily="18" charset="0"/>
                <a:cs typeface="Times New Roman" panose="02020603050405020304" pitchFamily="18" charset="0"/>
              </a:rPr>
              <a:t>ỢNG GIÁO DỤC</a:t>
            </a:r>
          </a:p>
        </p:txBody>
      </p:sp>
      <p:sp>
        <p:nvSpPr>
          <p:cNvPr id="3" name="Subtitle 2">
            <a:extLst>
              <a:ext uri="{FF2B5EF4-FFF2-40B4-BE49-F238E27FC236}">
                <a16:creationId xmlns:a16="http://schemas.microsoft.com/office/drawing/2014/main" id="{B613C2DF-C186-4F98-94BF-DEA49479B31A}"/>
              </a:ext>
            </a:extLst>
          </p:cNvPr>
          <p:cNvSpPr>
            <a:spLocks noGrp="1"/>
          </p:cNvSpPr>
          <p:nvPr>
            <p:ph type="subTitle" idx="1"/>
          </p:nvPr>
        </p:nvSpPr>
        <p:spPr/>
        <p:txBody>
          <a:bodyPr/>
          <a:lstStyle/>
          <a:p>
            <a:r>
              <a:rPr lang="en-US" b="1">
                <a:solidFill>
                  <a:srgbClr val="FF0000"/>
                </a:solidFill>
                <a:latin typeface="Times New Roman" panose="02020603050405020304" pitchFamily="18" charset="0"/>
                <a:cs typeface="Times New Roman" panose="02020603050405020304" pitchFamily="18" charset="0"/>
              </a:rPr>
              <a:t>Thành phố Hồ Chí Minh</a:t>
            </a:r>
          </a:p>
        </p:txBody>
      </p:sp>
    </p:spTree>
    <p:extLst>
      <p:ext uri="{BB962C8B-B14F-4D97-AF65-F5344CB8AC3E}">
        <p14:creationId xmlns:p14="http://schemas.microsoft.com/office/powerpoint/2010/main" val="2014879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23576-0D54-4B55-AD4E-A4947CAB7362}"/>
              </a:ext>
            </a:extLst>
          </p:cNvPr>
          <p:cNvSpPr>
            <a:spLocks noGrp="1"/>
          </p:cNvSpPr>
          <p:nvPr>
            <p:ph type="title"/>
          </p:nvPr>
        </p:nvSpPr>
        <p:spPr>
          <a:xfrm>
            <a:off x="822325" y="287338"/>
            <a:ext cx="7543800" cy="1414462"/>
          </a:xfrm>
        </p:spPr>
        <p:txBody>
          <a:bodyPr>
            <a:normAutofit/>
          </a:bodyPr>
          <a:lstStyle/>
          <a:p>
            <a:pPr algn="ctr">
              <a:defRPr/>
            </a:pPr>
            <a:r>
              <a:rPr lang="en-US" sz="4400" b="1" dirty="0" err="1">
                <a:solidFill>
                  <a:srgbClr val="FF0000"/>
                </a:solidFill>
                <a:latin typeface="Times New Roman" panose="02020603050405020304" pitchFamily="18" charset="0"/>
                <a:cs typeface="Times New Roman" panose="02020603050405020304" pitchFamily="18" charset="0"/>
              </a:rPr>
              <a:t>Quy</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trình</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đánh</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giá</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tích</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hợp</a:t>
            </a:r>
            <a:br>
              <a:rPr lang="en-US" sz="4400" b="1" dirty="0">
                <a:solidFill>
                  <a:srgbClr val="FF0000"/>
                </a:solidFill>
                <a:latin typeface="Times New Roman" panose="02020603050405020304" pitchFamily="18" charset="0"/>
                <a:cs typeface="Times New Roman" panose="02020603050405020304" pitchFamily="18" charset="0"/>
              </a:rPr>
            </a:br>
            <a:endParaRPr lang="en-US" sz="4400" dirty="0">
              <a:latin typeface="Times New Roman" panose="02020603050405020304" pitchFamily="18" charset="0"/>
              <a:cs typeface="Times New Roman" panose="02020603050405020304" pitchFamily="18" charset="0"/>
            </a:endParaRPr>
          </a:p>
        </p:txBody>
      </p:sp>
      <p:sp>
        <p:nvSpPr>
          <p:cNvPr id="36867" name="Content Placeholder 2">
            <a:extLst>
              <a:ext uri="{FF2B5EF4-FFF2-40B4-BE49-F238E27FC236}">
                <a16:creationId xmlns:a16="http://schemas.microsoft.com/office/drawing/2014/main" id="{5C5C74D1-D1C2-40E4-A1FF-565AD54F2F7D}"/>
              </a:ext>
            </a:extLst>
          </p:cNvPr>
          <p:cNvSpPr>
            <a:spLocks noGrp="1"/>
          </p:cNvSpPr>
          <p:nvPr>
            <p:ph idx="1"/>
          </p:nvPr>
        </p:nvSpPr>
        <p:spPr>
          <a:xfrm>
            <a:off x="457199" y="1600200"/>
            <a:ext cx="8223162" cy="4565650"/>
          </a:xfrm>
        </p:spPr>
        <p:txBody>
          <a:bodyPr/>
          <a:lstStyle/>
          <a:p>
            <a:pPr marL="0" indent="0" algn="just">
              <a:buFont typeface="Wingdings" panose="05000000000000000000" pitchFamily="2" charset="2"/>
              <a:buNone/>
            </a:pPr>
            <a:r>
              <a:rPr lang="en-US" altLang="en-US" sz="2800">
                <a:latin typeface="Times New Roman" panose="02020603050405020304" pitchFamily="18" charset="0"/>
                <a:cs typeface="Times New Roman" panose="02020603050405020304" pitchFamily="18" charset="0"/>
              </a:rPr>
              <a:t>Quy trình đánh giá tích hợp gồm hai bước: </a:t>
            </a:r>
          </a:p>
          <a:p>
            <a:pPr marL="0" indent="0" algn="just">
              <a:buFont typeface="Wingdings" panose="05000000000000000000" pitchFamily="2" charset="2"/>
              <a:buNone/>
            </a:pPr>
            <a:endParaRPr lang="en-US" altLang="en-US" sz="2800">
              <a:latin typeface="Times New Roman" panose="02020603050405020304" pitchFamily="18" charset="0"/>
              <a:cs typeface="Times New Roman" panose="02020603050405020304" pitchFamily="18" charset="0"/>
            </a:endParaRPr>
          </a:p>
          <a:p>
            <a:pPr marL="166688" indent="0" algn="just">
              <a:buFont typeface="Wingdings" panose="05000000000000000000" pitchFamily="2" charset="2"/>
              <a:buNone/>
            </a:pPr>
            <a:r>
              <a:rPr lang="en-US" altLang="en-US" sz="2800">
                <a:latin typeface="Times New Roman" panose="02020603050405020304" pitchFamily="18" charset="0"/>
                <a:cs typeface="Times New Roman" panose="02020603050405020304" pitchFamily="18" charset="0"/>
              </a:rPr>
              <a:t>- Nhà </a:t>
            </a:r>
            <a:r>
              <a:rPr lang="en-US" altLang="en-US">
                <a:latin typeface="Times New Roman" panose="02020603050405020304" pitchFamily="18" charset="0"/>
                <a:cs typeface="Times New Roman" panose="02020603050405020304" pitchFamily="18" charset="0"/>
              </a:rPr>
              <a:t>trường</a:t>
            </a:r>
            <a:r>
              <a:rPr lang="en-US" altLang="en-US" sz="2800">
                <a:latin typeface="Times New Roman" panose="02020603050405020304" pitchFamily="18" charset="0"/>
                <a:cs typeface="Times New Roman" panose="02020603050405020304" pitchFamily="18" charset="0"/>
              </a:rPr>
              <a:t> tự đánh giá; </a:t>
            </a:r>
            <a:r>
              <a:rPr lang="en-US" altLang="en-US" sz="2800" b="1">
                <a:solidFill>
                  <a:srgbClr val="FF0000"/>
                </a:solidFill>
                <a:latin typeface="Times New Roman" panose="02020603050405020304" pitchFamily="18" charset="0"/>
                <a:cs typeface="Times New Roman" panose="02020603050405020304" pitchFamily="18" charset="0"/>
              </a:rPr>
              <a:t>là b</a:t>
            </a:r>
            <a:r>
              <a:rPr lang="vi-VN" altLang="en-US" sz="2800" b="1">
                <a:solidFill>
                  <a:srgbClr val="FF0000"/>
                </a:solidFill>
                <a:latin typeface="Times New Roman" panose="02020603050405020304" pitchFamily="18" charset="0"/>
                <a:cs typeface="Times New Roman" panose="02020603050405020304" pitchFamily="18" charset="0"/>
              </a:rPr>
              <a:t>ư</a:t>
            </a:r>
            <a:r>
              <a:rPr lang="en-US" altLang="en-US" b="1">
                <a:solidFill>
                  <a:srgbClr val="FF0000"/>
                </a:solidFill>
                <a:latin typeface="Times New Roman" panose="02020603050405020304" pitchFamily="18" charset="0"/>
                <a:cs typeface="Times New Roman" panose="02020603050405020304" pitchFamily="18" charset="0"/>
              </a:rPr>
              <a:t>ớc quan trọng nhất, </a:t>
            </a:r>
            <a:r>
              <a:rPr lang="en-US" altLang="en-US">
                <a:latin typeface="Times New Roman" panose="02020603050405020304" pitchFamily="18" charset="0"/>
                <a:cs typeface="Times New Roman" panose="02020603050405020304" pitchFamily="18" charset="0"/>
              </a:rPr>
              <a:t>thực hiện hằng năm</a:t>
            </a:r>
          </a:p>
          <a:p>
            <a:pPr marL="566738" indent="0" algn="just">
              <a:buFont typeface="Wingdings" panose="05000000000000000000" pitchFamily="2" charset="2"/>
              <a:buNone/>
            </a:pPr>
            <a:endParaRPr lang="en-US" altLang="en-US" sz="2800" b="1">
              <a:solidFill>
                <a:srgbClr val="FF0000"/>
              </a:solidFill>
              <a:latin typeface="Times New Roman" panose="02020603050405020304" pitchFamily="18" charset="0"/>
              <a:cs typeface="Times New Roman" panose="02020603050405020304" pitchFamily="18" charset="0"/>
            </a:endParaRPr>
          </a:p>
          <a:p>
            <a:pPr marL="166688" indent="0" algn="just">
              <a:buFont typeface="Wingdings" panose="05000000000000000000" pitchFamily="2" charset="2"/>
              <a:buNone/>
            </a:pPr>
            <a:r>
              <a:rPr lang="en-US" altLang="en-US" sz="2800">
                <a:latin typeface="Times New Roman" panose="02020603050405020304" pitchFamily="18" charset="0"/>
                <a:cs typeface="Times New Roman" panose="02020603050405020304" pitchFamily="18" charset="0"/>
              </a:rPr>
              <a:t>- </a:t>
            </a:r>
            <a:r>
              <a:rPr lang="en-US" altLang="en-US">
                <a:latin typeface="Times New Roman" panose="02020603050405020304" pitchFamily="18" charset="0"/>
                <a:cs typeface="Times New Roman" panose="02020603050405020304" pitchFamily="18" charset="0"/>
              </a:rPr>
              <a:t>Đánh</a:t>
            </a:r>
            <a:r>
              <a:rPr lang="en-US" altLang="en-US" sz="2800">
                <a:latin typeface="Times New Roman" panose="02020603050405020304" pitchFamily="18" charset="0"/>
                <a:cs typeface="Times New Roman" panose="02020603050405020304" pitchFamily="18" charset="0"/>
              </a:rPr>
              <a:t> giá của đoàn đánh giá ngoài.</a:t>
            </a:r>
          </a:p>
          <a:p>
            <a:pPr marL="566738" indent="0" algn="just">
              <a:buFont typeface="Wingdings" panose="05000000000000000000" pitchFamily="2" charset="2"/>
              <a:buNone/>
            </a:pPr>
            <a:endParaRPr lang="en-US" altLang="en-US"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a:extLst>
              <a:ext uri="{FF2B5EF4-FFF2-40B4-BE49-F238E27FC236}">
                <a16:creationId xmlns:a16="http://schemas.microsoft.com/office/drawing/2014/main" id="{3B957B1D-3C51-4BF7-A2CD-7A77799ECFCF}"/>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EAB3A0E-853C-4D32-BB5C-A0467CCF9ECE}" type="slidenum">
              <a:rPr lang="en-US" altLang="en-US">
                <a:solidFill>
                  <a:srgbClr val="FFFFFF"/>
                </a:solidFill>
              </a:rPr>
              <a:pPr/>
              <a:t>11</a:t>
            </a:fld>
            <a:endParaRPr lang="en-US" altLang="en-US">
              <a:solidFill>
                <a:srgbClr val="FFFFFF"/>
              </a:solidFill>
            </a:endParaRPr>
          </a:p>
        </p:txBody>
      </p:sp>
      <p:pic>
        <p:nvPicPr>
          <p:cNvPr id="37891" name="Content Placeholder 4">
            <a:extLst>
              <a:ext uri="{FF2B5EF4-FFF2-40B4-BE49-F238E27FC236}">
                <a16:creationId xmlns:a16="http://schemas.microsoft.com/office/drawing/2014/main" id="{ECBC269F-8EF4-4EC2-9245-C1EEABE77C7D}"/>
              </a:ext>
            </a:extLst>
          </p:cNvPr>
          <p:cNvPicPr>
            <a:picLocks noGrp="1"/>
          </p:cNvPicPr>
          <p:nvPr>
            <p:ph sz="quarter" idx="1"/>
          </p:nvPr>
        </p:nvPicPr>
        <p:blipFill>
          <a:blip r:embed="rId2">
            <a:extLst>
              <a:ext uri="{28A0092B-C50C-407E-A947-70E740481C1C}">
                <a14:useLocalDpi xmlns:a14="http://schemas.microsoft.com/office/drawing/2010/main" val="0"/>
              </a:ext>
            </a:extLst>
          </a:blip>
          <a:srcRect l="3397" t="10550" r="3197" b="18163"/>
          <a:stretch>
            <a:fillRect/>
          </a:stretch>
        </p:blipFill>
        <p:spPr>
          <a:xfrm>
            <a:off x="290513" y="643944"/>
            <a:ext cx="8518636" cy="5580644"/>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A19FB-CC59-4DEF-A2A0-DCFBFDA46BE4}"/>
              </a:ext>
            </a:extLst>
          </p:cNvPr>
          <p:cNvSpPr>
            <a:spLocks noGrp="1"/>
          </p:cNvSpPr>
          <p:nvPr>
            <p:ph type="title"/>
          </p:nvPr>
        </p:nvSpPr>
        <p:spPr>
          <a:xfrm>
            <a:off x="468313" y="404813"/>
            <a:ext cx="7467600" cy="571500"/>
          </a:xfrm>
        </p:spPr>
        <p:txBody>
          <a:bodyPr>
            <a:noAutofit/>
          </a:bodyPr>
          <a:lstStyle/>
          <a:p>
            <a:pPr algn="ctr" eaLnBrk="1" fontAlgn="auto" hangingPunct="1">
              <a:spcAft>
                <a:spcPts val="0"/>
              </a:spcAft>
              <a:defRPr/>
            </a:pPr>
            <a:r>
              <a:rPr lang="en-US" sz="3200" b="1">
                <a:solidFill>
                  <a:srgbClr val="FF0000"/>
                </a:solidFill>
                <a:latin typeface="Times New Roman" pitchFamily="18" charset="0"/>
                <a:cs typeface="Times New Roman" pitchFamily="18" charset="0"/>
              </a:rPr>
              <a:t>Đối với việc công nhận</a:t>
            </a:r>
            <a:endParaRPr lang="en-US" sz="3200" b="1" dirty="0">
              <a:solidFill>
                <a:srgbClr val="FF0000"/>
              </a:solidFill>
              <a:latin typeface="Times New Roman" pitchFamily="18" charset="0"/>
              <a:cs typeface="Times New Roman" pitchFamily="18" charset="0"/>
            </a:endParaRPr>
          </a:p>
        </p:txBody>
      </p:sp>
      <p:sp>
        <p:nvSpPr>
          <p:cNvPr id="19459" name="Content Placeholder 2">
            <a:extLst>
              <a:ext uri="{FF2B5EF4-FFF2-40B4-BE49-F238E27FC236}">
                <a16:creationId xmlns:a16="http://schemas.microsoft.com/office/drawing/2014/main" id="{A089698A-21B3-4B9A-81C5-E8DFDEA88BAF}"/>
              </a:ext>
            </a:extLst>
          </p:cNvPr>
          <p:cNvSpPr>
            <a:spLocks noGrp="1"/>
          </p:cNvSpPr>
          <p:nvPr>
            <p:ph sz="quarter" idx="1"/>
          </p:nvPr>
        </p:nvSpPr>
        <p:spPr>
          <a:xfrm>
            <a:off x="15875" y="1192213"/>
            <a:ext cx="8732838" cy="6149975"/>
          </a:xfrm>
        </p:spPr>
        <p:txBody>
          <a:bodyPr/>
          <a:lstStyle/>
          <a:p>
            <a:pPr algn="just" eaLnBrk="1" hangingPunct="1">
              <a:defRPr/>
            </a:pPr>
            <a:r>
              <a:rPr lang="en-US" altLang="en-US" sz="2700" dirty="0" err="1">
                <a:latin typeface="Times New Roman" panose="02020603050405020304" pitchFamily="18" charset="0"/>
                <a:cs typeface="Times New Roman" panose="02020603050405020304" pitchFamily="18" charset="0"/>
              </a:rPr>
              <a:t>Hồ</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sơ</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thủ</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tục</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công</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nhận</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nhà</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trường</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đạt</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tiêu</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chuẩn</a:t>
            </a:r>
            <a:r>
              <a:rPr lang="en-US" altLang="en-US" sz="2700" dirty="0">
                <a:latin typeface="Times New Roman" panose="02020603050405020304" pitchFamily="18" charset="0"/>
                <a:cs typeface="Times New Roman" panose="02020603050405020304" pitchFamily="18" charset="0"/>
              </a:rPr>
              <a:t> KĐCLGD </a:t>
            </a:r>
            <a:r>
              <a:rPr lang="en-US" altLang="en-US" sz="2700" dirty="0" err="1">
                <a:latin typeface="Times New Roman" panose="02020603050405020304" pitchFamily="18" charset="0"/>
                <a:cs typeface="Times New Roman" panose="02020603050405020304" pitchFamily="18" charset="0"/>
              </a:rPr>
              <a:t>và</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chuẩn</a:t>
            </a:r>
            <a:r>
              <a:rPr lang="en-US" altLang="en-US" sz="2700" dirty="0">
                <a:latin typeface="Times New Roman" panose="02020603050405020304" pitchFamily="18" charset="0"/>
                <a:cs typeface="Times New Roman" panose="02020603050405020304" pitchFamily="18" charset="0"/>
              </a:rPr>
              <a:t> QG </a:t>
            </a:r>
            <a:r>
              <a:rPr lang="en-US" altLang="en-US" sz="2700" dirty="0" err="1">
                <a:latin typeface="Times New Roman" panose="02020603050405020304" pitchFamily="18" charset="0"/>
                <a:cs typeface="Times New Roman" panose="02020603050405020304" pitchFamily="18" charset="0"/>
              </a:rPr>
              <a:t>được</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thực</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hiện</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như</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hiện</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tại</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nhưng</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giảm</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thủ</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tục</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hành</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chính</a:t>
            </a:r>
            <a:r>
              <a:rPr lang="en-US" altLang="en-US" sz="2700" dirty="0">
                <a:latin typeface="Times New Roman" panose="02020603050405020304" pitchFamily="18" charset="0"/>
                <a:cs typeface="Times New Roman" panose="02020603050405020304" pitchFamily="18" charset="0"/>
              </a:rPr>
              <a:t>.</a:t>
            </a:r>
          </a:p>
          <a:p>
            <a:pPr algn="just" eaLnBrk="1" hangingPunct="1">
              <a:defRPr/>
            </a:pPr>
            <a:r>
              <a:rPr lang="en-US" altLang="en-US" sz="2700" dirty="0" err="1">
                <a:latin typeface="Times New Roman" panose="02020603050405020304" pitchFamily="18" charset="0"/>
                <a:cs typeface="Times New Roman" panose="02020603050405020304" pitchFamily="18" charset="0"/>
              </a:rPr>
              <a:t>Công</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nhận</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đạt</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tiêu</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chuẩn</a:t>
            </a:r>
            <a:r>
              <a:rPr lang="en-US" altLang="en-US" sz="2700" dirty="0">
                <a:latin typeface="Times New Roman" panose="02020603050405020304" pitchFamily="18" charset="0"/>
                <a:cs typeface="Times New Roman" panose="02020603050405020304" pitchFamily="18" charset="0"/>
              </a:rPr>
              <a:t> KĐCLGD </a:t>
            </a:r>
            <a:r>
              <a:rPr lang="en-US" altLang="en-US" sz="2700" dirty="0" err="1">
                <a:latin typeface="Times New Roman" panose="02020603050405020304" pitchFamily="18" charset="0"/>
                <a:cs typeface="Times New Roman" panose="02020603050405020304" pitchFamily="18" charset="0"/>
              </a:rPr>
              <a:t>theo</a:t>
            </a:r>
            <a:r>
              <a:rPr lang="en-US" altLang="en-US" sz="2700" dirty="0">
                <a:latin typeface="Times New Roman" panose="02020603050405020304" pitchFamily="18" charset="0"/>
                <a:cs typeface="Times New Roman" panose="02020603050405020304" pitchFamily="18" charset="0"/>
              </a:rPr>
              <a:t> 4 </a:t>
            </a:r>
            <a:r>
              <a:rPr lang="en-US" altLang="en-US" sz="2700" dirty="0" err="1">
                <a:latin typeface="Times New Roman" panose="02020603050405020304" pitchFamily="18" charset="0"/>
                <a:cs typeface="Times New Roman" panose="02020603050405020304" pitchFamily="18" charset="0"/>
              </a:rPr>
              <a:t>Cấp</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độ</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Cấp</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độ</a:t>
            </a:r>
            <a:r>
              <a:rPr lang="en-US" altLang="en-US" sz="2700" dirty="0">
                <a:latin typeface="Times New Roman" panose="02020603050405020304" pitchFamily="18" charset="0"/>
                <a:cs typeface="Times New Roman" panose="02020603050405020304" pitchFamily="18" charset="0"/>
              </a:rPr>
              <a:t> 1, 2, 3 </a:t>
            </a:r>
            <a:r>
              <a:rPr lang="en-US" altLang="en-US" sz="2700" dirty="0" err="1">
                <a:latin typeface="Times New Roman" panose="02020603050405020304" pitchFamily="18" charset="0"/>
                <a:cs typeface="Times New Roman" panose="02020603050405020304" pitchFamily="18" charset="0"/>
              </a:rPr>
              <a:t>và</a:t>
            </a:r>
            <a:r>
              <a:rPr lang="en-US" altLang="en-US" sz="2700" dirty="0">
                <a:latin typeface="Times New Roman" panose="02020603050405020304" pitchFamily="18" charset="0"/>
                <a:cs typeface="Times New Roman" panose="02020603050405020304" pitchFamily="18" charset="0"/>
              </a:rPr>
              <a:t> 4), </a:t>
            </a:r>
            <a:r>
              <a:rPr lang="en-US" altLang="en-US" sz="2700" dirty="0" err="1">
                <a:latin typeface="Times New Roman" panose="02020603050405020304" pitchFamily="18" charset="0"/>
                <a:cs typeface="Times New Roman" panose="02020603050405020304" pitchFamily="18" charset="0"/>
              </a:rPr>
              <a:t>tương</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đương</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lần</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lượt</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trường</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được</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đánh</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giá</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đạt</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Mức</a:t>
            </a:r>
            <a:r>
              <a:rPr lang="en-US" altLang="en-US" sz="2700" dirty="0">
                <a:latin typeface="Times New Roman" panose="02020603050405020304" pitchFamily="18" charset="0"/>
                <a:cs typeface="Times New Roman" panose="02020603050405020304" pitchFamily="18" charset="0"/>
              </a:rPr>
              <a:t> 1, 2, 3 </a:t>
            </a:r>
            <a:r>
              <a:rPr lang="en-US" altLang="en-US" sz="2700" dirty="0" err="1">
                <a:latin typeface="Times New Roman" panose="02020603050405020304" pitchFamily="18" charset="0"/>
                <a:cs typeface="Times New Roman" panose="02020603050405020304" pitchFamily="18" charset="0"/>
              </a:rPr>
              <a:t>và</a:t>
            </a:r>
            <a:r>
              <a:rPr lang="en-US" altLang="en-US" sz="2700" dirty="0">
                <a:latin typeface="Times New Roman" panose="02020603050405020304" pitchFamily="18" charset="0"/>
                <a:cs typeface="Times New Roman" panose="02020603050405020304" pitchFamily="18" charset="0"/>
              </a:rPr>
              <a:t> 4).</a:t>
            </a:r>
          </a:p>
          <a:p>
            <a:pPr algn="just" eaLnBrk="1" hangingPunct="1">
              <a:defRPr/>
            </a:pPr>
            <a:r>
              <a:rPr lang="en-US" altLang="en-US" sz="2700" dirty="0" err="1">
                <a:latin typeface="Times New Roman" panose="02020603050405020304" pitchFamily="18" charset="0"/>
                <a:cs typeface="Times New Roman" panose="02020603050405020304" pitchFamily="18" charset="0"/>
              </a:rPr>
              <a:t>Công</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nhận</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trường</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đạt</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chuẩn</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quốc</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gia</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theo</a:t>
            </a:r>
            <a:r>
              <a:rPr lang="en-US" altLang="en-US" sz="2700" dirty="0">
                <a:latin typeface="Times New Roman" panose="02020603050405020304" pitchFamily="18" charset="0"/>
                <a:cs typeface="Times New Roman" panose="02020603050405020304" pitchFamily="18" charset="0"/>
              </a:rPr>
              <a:t> 2 </a:t>
            </a:r>
            <a:r>
              <a:rPr lang="en-US" altLang="en-US" sz="2700" dirty="0" err="1">
                <a:latin typeface="Times New Roman" panose="02020603050405020304" pitchFamily="18" charset="0"/>
                <a:cs typeface="Times New Roman" panose="02020603050405020304" pitchFamily="18" charset="0"/>
              </a:rPr>
              <a:t>mức</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độ</a:t>
            </a:r>
            <a:r>
              <a:rPr lang="en-US" altLang="en-US" sz="2700" dirty="0">
                <a:latin typeface="Times New Roman" panose="02020603050405020304" pitchFamily="18" charset="0"/>
                <a:cs typeface="Times New Roman" panose="02020603050405020304" pitchFamily="18" charset="0"/>
              </a:rPr>
              <a:t>: </a:t>
            </a:r>
            <a:r>
              <a:rPr lang="en-GB" altLang="en-US" sz="2700" dirty="0" err="1">
                <a:latin typeface="Times New Roman" panose="02020603050405020304" pitchFamily="18" charset="0"/>
                <a:cs typeface="Times New Roman" panose="02020603050405020304" pitchFamily="18" charset="0"/>
              </a:rPr>
              <a:t>Mức</a:t>
            </a:r>
            <a:r>
              <a:rPr lang="en-GB" altLang="en-US" sz="2700" dirty="0">
                <a:latin typeface="Times New Roman" panose="02020603050405020304" pitchFamily="18" charset="0"/>
                <a:cs typeface="Times New Roman" panose="02020603050405020304" pitchFamily="18" charset="0"/>
              </a:rPr>
              <a:t> </a:t>
            </a:r>
            <a:r>
              <a:rPr lang="en-GB" altLang="en-US" sz="2700" dirty="0" err="1">
                <a:latin typeface="Times New Roman" panose="02020603050405020304" pitchFamily="18" charset="0"/>
                <a:cs typeface="Times New Roman" panose="02020603050405020304" pitchFamily="18" charset="0"/>
              </a:rPr>
              <a:t>độ</a:t>
            </a:r>
            <a:r>
              <a:rPr lang="en-GB" altLang="en-US" sz="2700" dirty="0">
                <a:latin typeface="Times New Roman" panose="02020603050405020304" pitchFamily="18" charset="0"/>
                <a:cs typeface="Times New Roman" panose="02020603050405020304" pitchFamily="18" charset="0"/>
              </a:rPr>
              <a:t> 1 (</a:t>
            </a:r>
            <a:r>
              <a:rPr lang="en-GB" altLang="en-US" sz="2700" dirty="0" err="1">
                <a:latin typeface="Times New Roman" panose="02020603050405020304" pitchFamily="18" charset="0"/>
                <a:cs typeface="Times New Roman" panose="02020603050405020304" pitchFamily="18" charset="0"/>
              </a:rPr>
              <a:t>Trường</a:t>
            </a:r>
            <a:r>
              <a:rPr lang="en-GB" altLang="en-US" sz="2700" dirty="0">
                <a:latin typeface="Times New Roman" panose="02020603050405020304" pitchFamily="18" charset="0"/>
                <a:cs typeface="Times New Roman" panose="02020603050405020304" pitchFamily="18" charset="0"/>
              </a:rPr>
              <a:t> </a:t>
            </a:r>
            <a:r>
              <a:rPr lang="en-GB" altLang="en-US" sz="2700" dirty="0" err="1">
                <a:latin typeface="Times New Roman" panose="02020603050405020304" pitchFamily="18" charset="0"/>
                <a:cs typeface="Times New Roman" panose="02020603050405020304" pitchFamily="18" charset="0"/>
              </a:rPr>
              <a:t>đạt</a:t>
            </a:r>
            <a:r>
              <a:rPr lang="en-GB" altLang="en-US" sz="2700" dirty="0">
                <a:latin typeface="Times New Roman" panose="02020603050405020304" pitchFamily="18" charset="0"/>
                <a:cs typeface="Times New Roman" panose="02020603050405020304" pitchFamily="18" charset="0"/>
              </a:rPr>
              <a:t> </a:t>
            </a:r>
            <a:r>
              <a:rPr lang="en-GB" altLang="en-US" sz="2700" dirty="0" err="1">
                <a:latin typeface="Times New Roman" panose="02020603050405020304" pitchFamily="18" charset="0"/>
                <a:cs typeface="Times New Roman" panose="02020603050405020304" pitchFamily="18" charset="0"/>
              </a:rPr>
              <a:t>Mức</a:t>
            </a:r>
            <a:r>
              <a:rPr lang="en-GB" altLang="en-US" sz="2700" dirty="0">
                <a:latin typeface="Times New Roman" panose="02020603050405020304" pitchFamily="18" charset="0"/>
                <a:cs typeface="Times New Roman" panose="02020603050405020304" pitchFamily="18" charset="0"/>
              </a:rPr>
              <a:t> 2); </a:t>
            </a:r>
            <a:r>
              <a:rPr lang="en-GB" altLang="en-US" sz="2700" dirty="0" err="1">
                <a:latin typeface="Times New Roman" panose="02020603050405020304" pitchFamily="18" charset="0"/>
                <a:cs typeface="Times New Roman" panose="02020603050405020304" pitchFamily="18" charset="0"/>
              </a:rPr>
              <a:t>Mức</a:t>
            </a:r>
            <a:r>
              <a:rPr lang="en-GB" altLang="en-US" sz="2700" dirty="0">
                <a:latin typeface="Times New Roman" panose="02020603050405020304" pitchFamily="18" charset="0"/>
                <a:cs typeface="Times New Roman" panose="02020603050405020304" pitchFamily="18" charset="0"/>
              </a:rPr>
              <a:t> </a:t>
            </a:r>
            <a:r>
              <a:rPr lang="en-GB" altLang="en-US" sz="2700" dirty="0" err="1">
                <a:latin typeface="Times New Roman" panose="02020603050405020304" pitchFamily="18" charset="0"/>
                <a:cs typeface="Times New Roman" panose="02020603050405020304" pitchFamily="18" charset="0"/>
              </a:rPr>
              <a:t>độ</a:t>
            </a:r>
            <a:r>
              <a:rPr lang="en-GB" altLang="en-US" sz="2700" dirty="0">
                <a:latin typeface="Times New Roman" panose="02020603050405020304" pitchFamily="18" charset="0"/>
                <a:cs typeface="Times New Roman" panose="02020603050405020304" pitchFamily="18" charset="0"/>
              </a:rPr>
              <a:t> 2 (</a:t>
            </a:r>
            <a:r>
              <a:rPr lang="en-GB" altLang="en-US" sz="2700" dirty="0" err="1">
                <a:latin typeface="Times New Roman" panose="02020603050405020304" pitchFamily="18" charset="0"/>
                <a:cs typeface="Times New Roman" panose="02020603050405020304" pitchFamily="18" charset="0"/>
              </a:rPr>
              <a:t>Trường</a:t>
            </a:r>
            <a:r>
              <a:rPr lang="en-GB" altLang="en-US" sz="2700" dirty="0">
                <a:latin typeface="Times New Roman" panose="02020603050405020304" pitchFamily="18" charset="0"/>
                <a:cs typeface="Times New Roman" panose="02020603050405020304" pitchFamily="18" charset="0"/>
              </a:rPr>
              <a:t> </a:t>
            </a:r>
            <a:r>
              <a:rPr lang="en-GB" altLang="en-US" sz="2700" dirty="0" err="1">
                <a:latin typeface="Times New Roman" panose="02020603050405020304" pitchFamily="18" charset="0"/>
                <a:cs typeface="Times New Roman" panose="02020603050405020304" pitchFamily="18" charset="0"/>
              </a:rPr>
              <a:t>được</a:t>
            </a:r>
            <a:r>
              <a:rPr lang="en-GB" altLang="en-US" sz="2700" dirty="0">
                <a:latin typeface="Times New Roman" panose="02020603050405020304" pitchFamily="18" charset="0"/>
                <a:cs typeface="Times New Roman" panose="02020603050405020304" pitchFamily="18" charset="0"/>
              </a:rPr>
              <a:t> </a:t>
            </a:r>
            <a:r>
              <a:rPr lang="en-GB" altLang="en-US" sz="2700" dirty="0" err="1">
                <a:latin typeface="Times New Roman" panose="02020603050405020304" pitchFamily="18" charset="0"/>
                <a:cs typeface="Times New Roman" panose="02020603050405020304" pitchFamily="18" charset="0"/>
              </a:rPr>
              <a:t>đánh</a:t>
            </a:r>
            <a:r>
              <a:rPr lang="en-GB" altLang="en-US" sz="2700" dirty="0">
                <a:latin typeface="Times New Roman" panose="02020603050405020304" pitchFamily="18" charset="0"/>
                <a:cs typeface="Times New Roman" panose="02020603050405020304" pitchFamily="18" charset="0"/>
              </a:rPr>
              <a:t> </a:t>
            </a:r>
            <a:r>
              <a:rPr lang="en-GB" altLang="en-US" sz="2700" dirty="0" err="1">
                <a:latin typeface="Times New Roman" panose="02020603050405020304" pitchFamily="18" charset="0"/>
                <a:cs typeface="Times New Roman" panose="02020603050405020304" pitchFamily="18" charset="0"/>
              </a:rPr>
              <a:t>giá</a:t>
            </a:r>
            <a:r>
              <a:rPr lang="en-GB" altLang="en-US" sz="2700" dirty="0">
                <a:latin typeface="Times New Roman" panose="02020603050405020304" pitchFamily="18" charset="0"/>
                <a:cs typeface="Times New Roman" panose="02020603050405020304" pitchFamily="18" charset="0"/>
              </a:rPr>
              <a:t> </a:t>
            </a:r>
            <a:r>
              <a:rPr lang="en-GB" altLang="en-US" sz="2700" dirty="0" err="1">
                <a:latin typeface="Times New Roman" panose="02020603050405020304" pitchFamily="18" charset="0"/>
                <a:cs typeface="Times New Roman" panose="02020603050405020304" pitchFamily="18" charset="0"/>
              </a:rPr>
              <a:t>đạt</a:t>
            </a:r>
            <a:r>
              <a:rPr lang="en-GB" altLang="en-US" sz="2700" dirty="0">
                <a:latin typeface="Times New Roman" panose="02020603050405020304" pitchFamily="18" charset="0"/>
                <a:cs typeface="Times New Roman" panose="02020603050405020304" pitchFamily="18" charset="0"/>
              </a:rPr>
              <a:t> </a:t>
            </a:r>
            <a:r>
              <a:rPr lang="en-GB" altLang="en-US" sz="2700" dirty="0" err="1">
                <a:latin typeface="Times New Roman" panose="02020603050405020304" pitchFamily="18" charset="0"/>
                <a:cs typeface="Times New Roman" panose="02020603050405020304" pitchFamily="18" charset="0"/>
              </a:rPr>
              <a:t>Mức</a:t>
            </a:r>
            <a:r>
              <a:rPr lang="en-GB" altLang="en-US" sz="2700" dirty="0">
                <a:latin typeface="Times New Roman" panose="02020603050405020304" pitchFamily="18" charset="0"/>
                <a:cs typeface="Times New Roman" panose="02020603050405020304" pitchFamily="18" charset="0"/>
              </a:rPr>
              <a:t> 3 </a:t>
            </a:r>
            <a:r>
              <a:rPr lang="en-GB" altLang="en-US" sz="2700" dirty="0" err="1">
                <a:latin typeface="Times New Roman" panose="02020603050405020304" pitchFamily="18" charset="0"/>
                <a:cs typeface="Times New Roman" panose="02020603050405020304" pitchFamily="18" charset="0"/>
              </a:rPr>
              <a:t>trở</a:t>
            </a:r>
            <a:r>
              <a:rPr lang="en-GB" altLang="en-US" sz="2700" dirty="0">
                <a:latin typeface="Times New Roman" panose="02020603050405020304" pitchFamily="18" charset="0"/>
                <a:cs typeface="Times New Roman" panose="02020603050405020304" pitchFamily="18" charset="0"/>
              </a:rPr>
              <a:t> </a:t>
            </a:r>
            <a:r>
              <a:rPr lang="en-GB" altLang="en-US" sz="2700" dirty="0" err="1">
                <a:latin typeface="Times New Roman" panose="02020603050405020304" pitchFamily="18" charset="0"/>
                <a:cs typeface="Times New Roman" panose="02020603050405020304" pitchFamily="18" charset="0"/>
              </a:rPr>
              <a:t>lên</a:t>
            </a:r>
            <a:r>
              <a:rPr lang="en-GB" altLang="en-US" sz="2700" dirty="0">
                <a:latin typeface="Times New Roman" panose="02020603050405020304" pitchFamily="18" charset="0"/>
                <a:cs typeface="Times New Roman" panose="02020603050405020304" pitchFamily="18" charset="0"/>
              </a:rPr>
              <a:t>).</a:t>
            </a:r>
            <a:endParaRPr lang="en-US" altLang="en-US" sz="2700" dirty="0">
              <a:latin typeface="Times New Roman" panose="02020603050405020304" pitchFamily="18" charset="0"/>
              <a:cs typeface="Times New Roman" panose="02020603050405020304" pitchFamily="18" charset="0"/>
            </a:endParaRPr>
          </a:p>
          <a:p>
            <a:pPr algn="just" eaLnBrk="1" hangingPunct="1">
              <a:defRPr/>
            </a:pPr>
            <a:r>
              <a:rPr lang="en-US" altLang="en-US" sz="2700" dirty="0" err="1">
                <a:latin typeface="Times New Roman" panose="02020603050405020304" pitchFamily="18" charset="0"/>
                <a:cs typeface="Times New Roman" panose="02020603050405020304" pitchFamily="18" charset="0"/>
              </a:rPr>
              <a:t>Thẩm</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quyền</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công</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nhận</a:t>
            </a:r>
            <a:r>
              <a:rPr lang="en-US" altLang="en-US" sz="2700" dirty="0">
                <a:latin typeface="Times New Roman" panose="02020603050405020304" pitchFamily="18" charset="0"/>
                <a:cs typeface="Times New Roman" panose="02020603050405020304" pitchFamily="18" charset="0"/>
              </a:rPr>
              <a:t>: </a:t>
            </a:r>
          </a:p>
          <a:p>
            <a:pPr marL="0" indent="0" algn="just" eaLnBrk="1" hangingPunct="1">
              <a:buFont typeface="Wingdings" panose="05000000000000000000" pitchFamily="2" charset="2"/>
              <a:buNone/>
              <a:defRPr/>
            </a:pPr>
            <a:r>
              <a:rPr lang="en-US" altLang="en-US" sz="2700" dirty="0">
                <a:latin typeface="Times New Roman" panose="02020603050405020304" pitchFamily="18" charset="0"/>
                <a:cs typeface="Times New Roman" panose="02020603050405020304" pitchFamily="18" charset="0"/>
              </a:rPr>
              <a:t> - </a:t>
            </a:r>
            <a:r>
              <a:rPr lang="en-US" altLang="en-US" sz="2700" dirty="0" err="1">
                <a:latin typeface="Times New Roman" panose="02020603050405020304" pitchFamily="18" charset="0"/>
                <a:cs typeface="Times New Roman" panose="02020603050405020304" pitchFamily="18" charset="0"/>
              </a:rPr>
              <a:t>Trường</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đạt</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tiêu</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chuẩn</a:t>
            </a:r>
            <a:r>
              <a:rPr lang="en-US" altLang="en-US" sz="2700" dirty="0">
                <a:latin typeface="Times New Roman" panose="02020603050405020304" pitchFamily="18" charset="0"/>
                <a:cs typeface="Times New Roman" panose="02020603050405020304" pitchFamily="18" charset="0"/>
              </a:rPr>
              <a:t> KĐCLGD: </a:t>
            </a:r>
            <a:r>
              <a:rPr lang="en-US" altLang="en-US" sz="2700" dirty="0" err="1">
                <a:latin typeface="Times New Roman" panose="02020603050405020304" pitchFamily="18" charset="0"/>
                <a:cs typeface="Times New Roman" panose="02020603050405020304" pitchFamily="18" charset="0"/>
              </a:rPr>
              <a:t>Giám</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đốc</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Sở</a:t>
            </a:r>
            <a:r>
              <a:rPr lang="en-US" altLang="en-US" sz="2700" dirty="0">
                <a:latin typeface="Times New Roman" panose="02020603050405020304" pitchFamily="18" charset="0"/>
                <a:cs typeface="Times New Roman" panose="02020603050405020304" pitchFamily="18" charset="0"/>
              </a:rPr>
              <a:t> GDĐT;</a:t>
            </a:r>
          </a:p>
          <a:p>
            <a:pPr marL="0" indent="0" algn="just" eaLnBrk="1" hangingPunct="1">
              <a:buFont typeface="Wingdings" panose="05000000000000000000" pitchFamily="2" charset="2"/>
              <a:buNone/>
              <a:defRPr/>
            </a:pPr>
            <a:r>
              <a:rPr lang="en-US" altLang="en-US" sz="2700" dirty="0">
                <a:latin typeface="Times New Roman" panose="02020603050405020304" pitchFamily="18" charset="0"/>
                <a:cs typeface="Times New Roman" panose="02020603050405020304" pitchFamily="18" charset="0"/>
              </a:rPr>
              <a:t> - </a:t>
            </a:r>
            <a:r>
              <a:rPr lang="en-US" altLang="en-US" sz="2700" dirty="0" err="1">
                <a:latin typeface="Times New Roman" panose="02020603050405020304" pitchFamily="18" charset="0"/>
                <a:cs typeface="Times New Roman" panose="02020603050405020304" pitchFamily="18" charset="0"/>
              </a:rPr>
              <a:t>Trường</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chuẩn</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quốc</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gia</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Chủ</a:t>
            </a:r>
            <a:r>
              <a:rPr lang="en-US" altLang="en-US" sz="2700" dirty="0">
                <a:latin typeface="Times New Roman" panose="02020603050405020304" pitchFamily="18" charset="0"/>
                <a:cs typeface="Times New Roman" panose="02020603050405020304" pitchFamily="18" charset="0"/>
              </a:rPr>
              <a:t> </a:t>
            </a:r>
            <a:r>
              <a:rPr lang="en-US" altLang="en-US" sz="2700" dirty="0" err="1">
                <a:latin typeface="Times New Roman" panose="02020603050405020304" pitchFamily="18" charset="0"/>
                <a:cs typeface="Times New Roman" panose="02020603050405020304" pitchFamily="18" charset="0"/>
              </a:rPr>
              <a:t>tịch</a:t>
            </a:r>
            <a:r>
              <a:rPr lang="en-US" altLang="en-US" sz="2700" dirty="0">
                <a:latin typeface="Times New Roman" panose="02020603050405020304" pitchFamily="18" charset="0"/>
                <a:cs typeface="Times New Roman" panose="02020603050405020304" pitchFamily="18" charset="0"/>
              </a:rPr>
              <a:t> </a:t>
            </a:r>
            <a:r>
              <a:rPr lang="en-US" altLang="en-US" sz="2700">
                <a:latin typeface="Times New Roman" panose="02020603050405020304" pitchFamily="18" charset="0"/>
                <a:cs typeface="Times New Roman" panose="02020603050405020304" pitchFamily="18" charset="0"/>
              </a:rPr>
              <a:t>UBND TP</a:t>
            </a:r>
            <a:r>
              <a:rPr lang="en-US" altLang="en-US" sz="2700" dirty="0">
                <a:latin typeface="Times New Roman" panose="02020603050405020304" pitchFamily="18" charset="0"/>
                <a:cs typeface="Times New Roman" panose="02020603050405020304" pitchFamily="18" charset="0"/>
              </a:rPr>
              <a:t>.</a:t>
            </a:r>
          </a:p>
        </p:txBody>
      </p:sp>
      <p:sp>
        <p:nvSpPr>
          <p:cNvPr id="43012" name="Slide Number Placeholder 2">
            <a:extLst>
              <a:ext uri="{FF2B5EF4-FFF2-40B4-BE49-F238E27FC236}">
                <a16:creationId xmlns:a16="http://schemas.microsoft.com/office/drawing/2014/main" id="{48213C22-57F5-4469-B7F0-9B424744E963}"/>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F910BDFF-BF3F-428C-806A-38A3F29CA462}" type="slidenum">
              <a:rPr lang="en-US" altLang="en-US">
                <a:solidFill>
                  <a:srgbClr val="FFFFFF"/>
                </a:solidFill>
              </a:rPr>
              <a:pPr/>
              <a:t>12</a:t>
            </a:fld>
            <a:endParaRPr lang="en-US" altLang="en-US">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0A20-B6E9-458D-86F4-FB598386702E}"/>
              </a:ext>
            </a:extLst>
          </p:cNvPr>
          <p:cNvSpPr>
            <a:spLocks noGrp="1"/>
          </p:cNvSpPr>
          <p:nvPr>
            <p:ph type="title"/>
          </p:nvPr>
        </p:nvSpPr>
        <p:spPr>
          <a:xfrm>
            <a:off x="822325" y="287338"/>
            <a:ext cx="7543800" cy="1414462"/>
          </a:xfrm>
        </p:spPr>
        <p:txBody>
          <a:bodyPr/>
          <a:lstStyle/>
          <a:p>
            <a:pPr algn="ctr">
              <a:defRPr/>
            </a:pPr>
            <a:r>
              <a:rPr lang="vi-VN" sz="3200" b="1" dirty="0">
                <a:solidFill>
                  <a:srgbClr val="FF0000"/>
                </a:solidFill>
              </a:rPr>
              <a:t>C</a:t>
            </a:r>
            <a:r>
              <a:rPr lang="en-US" sz="3200" b="1" dirty="0">
                <a:solidFill>
                  <a:srgbClr val="FF0000"/>
                </a:solidFill>
                <a:latin typeface="Times New Roman" pitchFamily="18" charset="0"/>
                <a:cs typeface="Times New Roman" pitchFamily="18" charset="0"/>
              </a:rPr>
              <a:t>Ô</a:t>
            </a:r>
            <a:r>
              <a:rPr lang="vi-VN" sz="3200" b="1" dirty="0">
                <a:solidFill>
                  <a:srgbClr val="FF0000"/>
                </a:solidFill>
              </a:rPr>
              <a:t>NG NHẬN ĐẠT KIỂM ĐỊNH</a:t>
            </a:r>
            <a:br>
              <a:rPr lang="en-US" sz="3200" b="1" dirty="0">
                <a:solidFill>
                  <a:srgbClr val="FF0000"/>
                </a:solidFill>
              </a:rPr>
            </a:br>
            <a:r>
              <a:rPr lang="vi-VN" sz="3200" b="1" dirty="0">
                <a:solidFill>
                  <a:srgbClr val="FF0000"/>
                </a:solidFill>
              </a:rPr>
              <a:t>CHẤT LƯỢNG GI</a:t>
            </a:r>
            <a:r>
              <a:rPr lang="en-US" sz="3200" b="1" dirty="0">
                <a:solidFill>
                  <a:srgbClr val="FF0000"/>
                </a:solidFill>
                <a:latin typeface="Times New Roman" pitchFamily="18" charset="0"/>
                <a:cs typeface="Times New Roman" pitchFamily="18" charset="0"/>
              </a:rPr>
              <a:t>Á</a:t>
            </a:r>
            <a:r>
              <a:rPr lang="vi-VN" sz="3200" b="1" dirty="0">
                <a:solidFill>
                  <a:srgbClr val="FF0000"/>
                </a:solidFill>
              </a:rPr>
              <a:t>O DỤC</a:t>
            </a:r>
            <a:endParaRPr lang="en-US" sz="3200" dirty="0">
              <a:solidFill>
                <a:srgbClr val="FF0000"/>
              </a:solidFill>
            </a:endParaRPr>
          </a:p>
        </p:txBody>
      </p:sp>
      <p:sp>
        <p:nvSpPr>
          <p:cNvPr id="44035" name="Content Placeholder 2">
            <a:extLst>
              <a:ext uri="{FF2B5EF4-FFF2-40B4-BE49-F238E27FC236}">
                <a16:creationId xmlns:a16="http://schemas.microsoft.com/office/drawing/2014/main" id="{8D332159-0419-4C99-AA0A-6A57FF961AB8}"/>
              </a:ext>
            </a:extLst>
          </p:cNvPr>
          <p:cNvSpPr>
            <a:spLocks noGrp="1"/>
          </p:cNvSpPr>
          <p:nvPr>
            <p:ph idx="1"/>
          </p:nvPr>
        </p:nvSpPr>
        <p:spPr>
          <a:xfrm>
            <a:off x="609600" y="1828800"/>
            <a:ext cx="4648200" cy="4022725"/>
          </a:xfrm>
        </p:spPr>
        <p:txBody>
          <a:bodyPr>
            <a:normAutofit fontScale="92500" lnSpcReduction="10000"/>
          </a:bodyPr>
          <a:lstStyle/>
          <a:p>
            <a:pPr marL="0" indent="0">
              <a:spcAft>
                <a:spcPts val="600"/>
              </a:spcAft>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1. Công nhận đạt </a:t>
            </a:r>
            <a:r>
              <a:rPr lang="vi-VN" altLang="en-US">
                <a:latin typeface="Times New Roman" panose="02020603050405020304" pitchFamily="18" charset="0"/>
                <a:cs typeface="Times New Roman" panose="02020603050405020304" pitchFamily="18" charset="0"/>
              </a:rPr>
              <a:t>kiểm định chất lượng giáo dục </a:t>
            </a:r>
            <a:r>
              <a:rPr lang="en-US" altLang="en-US">
                <a:latin typeface="Times New Roman" panose="02020603050405020304" pitchFamily="18" charset="0"/>
                <a:cs typeface="Times New Roman" panose="02020603050405020304" pitchFamily="18" charset="0"/>
              </a:rPr>
              <a:t>với 4 cấp độ:</a:t>
            </a:r>
          </a:p>
          <a:p>
            <a:pPr marL="0" indent="0">
              <a:spcBef>
                <a:spcPct val="0"/>
              </a:spcBef>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C</a:t>
            </a:r>
            <a:r>
              <a:rPr lang="vi-VN" altLang="en-US">
                <a:latin typeface="Times New Roman" panose="02020603050405020304" pitchFamily="18" charset="0"/>
                <a:cs typeface="Times New Roman" panose="02020603050405020304" pitchFamily="18" charset="0"/>
              </a:rPr>
              <a:t>ấp độ 1: </a:t>
            </a:r>
            <a:r>
              <a:rPr lang="en-US" altLang="en-US">
                <a:latin typeface="Times New Roman" panose="02020603050405020304" pitchFamily="18" charset="0"/>
                <a:cs typeface="Times New Roman" panose="02020603050405020304" pitchFamily="18" charset="0"/>
              </a:rPr>
              <a:t>ĐGN đ</a:t>
            </a:r>
            <a:r>
              <a:rPr lang="vi-VN" altLang="en-US">
                <a:latin typeface="Times New Roman" panose="02020603050405020304" pitchFamily="18" charset="0"/>
                <a:cs typeface="Times New Roman" panose="02020603050405020304" pitchFamily="18" charset="0"/>
              </a:rPr>
              <a:t>ạt </a:t>
            </a:r>
            <a:r>
              <a:rPr lang="en-US" altLang="en-US">
                <a:latin typeface="Times New Roman" panose="02020603050405020304" pitchFamily="18" charset="0"/>
                <a:cs typeface="Times New Roman" panose="02020603050405020304" pitchFamily="18" charset="0"/>
              </a:rPr>
              <a:t>M</a:t>
            </a:r>
            <a:r>
              <a:rPr lang="vi-VN" altLang="en-US">
                <a:latin typeface="Times New Roman" panose="02020603050405020304" pitchFamily="18" charset="0"/>
                <a:cs typeface="Times New Roman" panose="02020603050405020304" pitchFamily="18" charset="0"/>
              </a:rPr>
              <a:t>ức </a:t>
            </a:r>
            <a:r>
              <a:rPr lang="en-US" altLang="en-US">
                <a:latin typeface="Times New Roman" panose="02020603050405020304" pitchFamily="18" charset="0"/>
                <a:cs typeface="Times New Roman" panose="02020603050405020304" pitchFamily="18" charset="0"/>
              </a:rPr>
              <a:t>1.</a:t>
            </a:r>
          </a:p>
          <a:p>
            <a:pPr marL="0" indent="0">
              <a:spcBef>
                <a:spcPct val="0"/>
              </a:spcBef>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C</a:t>
            </a:r>
            <a:r>
              <a:rPr lang="vi-VN" altLang="en-US">
                <a:latin typeface="Times New Roman" panose="02020603050405020304" pitchFamily="18" charset="0"/>
                <a:cs typeface="Times New Roman" panose="02020603050405020304" pitchFamily="18" charset="0"/>
              </a:rPr>
              <a:t>ấp độ 2: </a:t>
            </a:r>
            <a:r>
              <a:rPr lang="en-US" altLang="en-US">
                <a:latin typeface="Times New Roman" panose="02020603050405020304" pitchFamily="18" charset="0"/>
                <a:cs typeface="Times New Roman" panose="02020603050405020304" pitchFamily="18" charset="0"/>
              </a:rPr>
              <a:t>ĐGN đ</a:t>
            </a:r>
            <a:r>
              <a:rPr lang="vi-VN" altLang="en-US">
                <a:latin typeface="Times New Roman" panose="02020603050405020304" pitchFamily="18" charset="0"/>
                <a:cs typeface="Times New Roman" panose="02020603050405020304" pitchFamily="18" charset="0"/>
              </a:rPr>
              <a:t>ạt </a:t>
            </a:r>
            <a:r>
              <a:rPr lang="en-US" altLang="en-US">
                <a:latin typeface="Times New Roman" panose="02020603050405020304" pitchFamily="18" charset="0"/>
                <a:cs typeface="Times New Roman" panose="02020603050405020304" pitchFamily="18" charset="0"/>
              </a:rPr>
              <a:t>M</a:t>
            </a:r>
            <a:r>
              <a:rPr lang="vi-VN" altLang="en-US">
                <a:latin typeface="Times New Roman" panose="02020603050405020304" pitchFamily="18" charset="0"/>
                <a:cs typeface="Times New Roman" panose="02020603050405020304" pitchFamily="18" charset="0"/>
              </a:rPr>
              <a:t>ức </a:t>
            </a:r>
            <a:r>
              <a:rPr lang="en-US" altLang="en-US">
                <a:latin typeface="Times New Roman" panose="02020603050405020304" pitchFamily="18" charset="0"/>
                <a:cs typeface="Times New Roman" panose="02020603050405020304" pitchFamily="18" charset="0"/>
              </a:rPr>
              <a:t>2.</a:t>
            </a:r>
          </a:p>
          <a:p>
            <a:pPr marL="0" indent="0">
              <a:spcBef>
                <a:spcPct val="0"/>
              </a:spcBef>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C</a:t>
            </a:r>
            <a:r>
              <a:rPr lang="vi-VN" altLang="en-US">
                <a:latin typeface="Times New Roman" panose="02020603050405020304" pitchFamily="18" charset="0"/>
                <a:cs typeface="Times New Roman" panose="02020603050405020304" pitchFamily="18" charset="0"/>
              </a:rPr>
              <a:t>ấp độ 3: </a:t>
            </a:r>
            <a:r>
              <a:rPr lang="en-US" altLang="en-US">
                <a:latin typeface="Times New Roman" panose="02020603050405020304" pitchFamily="18" charset="0"/>
                <a:cs typeface="Times New Roman" panose="02020603050405020304" pitchFamily="18" charset="0"/>
              </a:rPr>
              <a:t>ĐGN đ</a:t>
            </a:r>
            <a:r>
              <a:rPr lang="vi-VN" altLang="en-US">
                <a:latin typeface="Times New Roman" panose="02020603050405020304" pitchFamily="18" charset="0"/>
                <a:cs typeface="Times New Roman" panose="02020603050405020304" pitchFamily="18" charset="0"/>
              </a:rPr>
              <a:t>ạt </a:t>
            </a:r>
            <a:r>
              <a:rPr lang="en-US" altLang="en-US">
                <a:latin typeface="Times New Roman" panose="02020603050405020304" pitchFamily="18" charset="0"/>
                <a:cs typeface="Times New Roman" panose="02020603050405020304" pitchFamily="18" charset="0"/>
              </a:rPr>
              <a:t>M</a:t>
            </a:r>
            <a:r>
              <a:rPr lang="vi-VN" altLang="en-US">
                <a:latin typeface="Times New Roman" panose="02020603050405020304" pitchFamily="18" charset="0"/>
                <a:cs typeface="Times New Roman" panose="02020603050405020304" pitchFamily="18" charset="0"/>
              </a:rPr>
              <a:t>ức </a:t>
            </a:r>
            <a:r>
              <a:rPr lang="en-US" altLang="en-US">
                <a:latin typeface="Times New Roman" panose="02020603050405020304" pitchFamily="18" charset="0"/>
                <a:cs typeface="Times New Roman" panose="02020603050405020304" pitchFamily="18" charset="0"/>
              </a:rPr>
              <a:t>3.</a:t>
            </a:r>
          </a:p>
          <a:p>
            <a:pPr marL="0" indent="0">
              <a:spcBef>
                <a:spcPct val="0"/>
              </a:spcBef>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C</a:t>
            </a:r>
            <a:r>
              <a:rPr lang="vi-VN" altLang="en-US">
                <a:latin typeface="Times New Roman" panose="02020603050405020304" pitchFamily="18" charset="0"/>
                <a:cs typeface="Times New Roman" panose="02020603050405020304" pitchFamily="18" charset="0"/>
              </a:rPr>
              <a:t>ấp độ 4: </a:t>
            </a:r>
            <a:r>
              <a:rPr lang="en-US" altLang="en-US">
                <a:latin typeface="Times New Roman" panose="02020603050405020304" pitchFamily="18" charset="0"/>
                <a:cs typeface="Times New Roman" panose="02020603050405020304" pitchFamily="18" charset="0"/>
              </a:rPr>
              <a:t>ĐGN đ</a:t>
            </a:r>
            <a:r>
              <a:rPr lang="vi-VN" altLang="en-US">
                <a:latin typeface="Times New Roman" panose="02020603050405020304" pitchFamily="18" charset="0"/>
                <a:cs typeface="Times New Roman" panose="02020603050405020304" pitchFamily="18" charset="0"/>
              </a:rPr>
              <a:t>ạt </a:t>
            </a:r>
            <a:r>
              <a:rPr lang="en-US" altLang="en-US">
                <a:latin typeface="Times New Roman" panose="02020603050405020304" pitchFamily="18" charset="0"/>
                <a:cs typeface="Times New Roman" panose="02020603050405020304" pitchFamily="18" charset="0"/>
              </a:rPr>
              <a:t>M</a:t>
            </a:r>
            <a:r>
              <a:rPr lang="vi-VN" altLang="en-US">
                <a:latin typeface="Times New Roman" panose="02020603050405020304" pitchFamily="18" charset="0"/>
                <a:cs typeface="Times New Roman" panose="02020603050405020304" pitchFamily="18" charset="0"/>
              </a:rPr>
              <a:t>ức </a:t>
            </a:r>
            <a:r>
              <a:rPr lang="en-US" altLang="en-US">
                <a:latin typeface="Times New Roman" panose="02020603050405020304" pitchFamily="18" charset="0"/>
                <a:cs typeface="Times New Roman" panose="02020603050405020304" pitchFamily="18" charset="0"/>
              </a:rPr>
              <a:t>4</a:t>
            </a:r>
            <a:r>
              <a:rPr lang="vi-VN" altLang="en-US">
                <a:latin typeface="Times New Roman" panose="02020603050405020304" pitchFamily="18" charset="0"/>
                <a:cs typeface="Times New Roman" panose="02020603050405020304" pitchFamily="18" charset="0"/>
              </a:rPr>
              <a:t>.</a:t>
            </a:r>
            <a:endParaRPr lang="en-US" altLang="en-US">
              <a:latin typeface="Times New Roman" panose="02020603050405020304" pitchFamily="18" charset="0"/>
              <a:cs typeface="Times New Roman" panose="02020603050405020304" pitchFamily="18" charset="0"/>
            </a:endParaRPr>
          </a:p>
          <a:p>
            <a:pPr marL="0" indent="0">
              <a:spcAft>
                <a:spcPts val="600"/>
              </a:spcAft>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2. Thẩm quyền công nhận: Giám đốc Sở Giáo dục và Đào tạo</a:t>
            </a:r>
          </a:p>
          <a:p>
            <a:pPr marL="0" indent="0">
              <a:spcAft>
                <a:spcPts val="600"/>
              </a:spcAft>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3. Hình thức: Chứng nhận đạt kiểm định chất l</a:t>
            </a:r>
            <a:r>
              <a:rPr lang="vi-VN" altLang="en-US">
                <a:latin typeface="Times New Roman" panose="02020603050405020304" pitchFamily="18" charset="0"/>
                <a:cs typeface="Times New Roman" panose="02020603050405020304" pitchFamily="18" charset="0"/>
              </a:rPr>
              <a:t>ư</a:t>
            </a:r>
            <a:r>
              <a:rPr lang="en-US" altLang="en-US">
                <a:latin typeface="Times New Roman" panose="02020603050405020304" pitchFamily="18" charset="0"/>
                <a:cs typeface="Times New Roman" panose="02020603050405020304" pitchFamily="18" charset="0"/>
              </a:rPr>
              <a:t>ợng giáo dục</a:t>
            </a:r>
          </a:p>
        </p:txBody>
      </p:sp>
      <p:sp>
        <p:nvSpPr>
          <p:cNvPr id="4" name="5-Point Star 3">
            <a:extLst>
              <a:ext uri="{FF2B5EF4-FFF2-40B4-BE49-F238E27FC236}">
                <a16:creationId xmlns:a16="http://schemas.microsoft.com/office/drawing/2014/main" id="{18A39942-A4C3-4820-B962-4ACC55364BCB}"/>
              </a:ext>
            </a:extLst>
          </p:cNvPr>
          <p:cNvSpPr/>
          <p:nvPr/>
        </p:nvSpPr>
        <p:spPr>
          <a:xfrm>
            <a:off x="5343525" y="2201863"/>
            <a:ext cx="3200400" cy="3429000"/>
          </a:xfrm>
          <a:prstGeom prst="star5">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
        <p:nvSpPr>
          <p:cNvPr id="5" name="Freeform 4">
            <a:extLst>
              <a:ext uri="{FF2B5EF4-FFF2-40B4-BE49-F238E27FC236}">
                <a16:creationId xmlns:a16="http://schemas.microsoft.com/office/drawing/2014/main" id="{25B56DCB-E72C-418D-8B3D-E6AD290F584D}"/>
              </a:ext>
            </a:extLst>
          </p:cNvPr>
          <p:cNvSpPr/>
          <p:nvPr/>
        </p:nvSpPr>
        <p:spPr>
          <a:xfrm>
            <a:off x="6584950" y="3676650"/>
            <a:ext cx="590550" cy="150813"/>
          </a:xfrm>
          <a:custGeom>
            <a:avLst/>
            <a:gdLst>
              <a:gd name="connsiteX0" fmla="*/ 0 w 589517"/>
              <a:gd name="connsiteY0" fmla="*/ 0 h 151739"/>
              <a:gd name="connsiteX1" fmla="*/ 554182 w 589517"/>
              <a:gd name="connsiteY1" fmla="*/ 147782 h 151739"/>
              <a:gd name="connsiteX2" fmla="*/ 526473 w 589517"/>
              <a:gd name="connsiteY2" fmla="*/ 101600 h 151739"/>
              <a:gd name="connsiteX3" fmla="*/ 471055 w 589517"/>
              <a:gd name="connsiteY3" fmla="*/ 18472 h 151739"/>
            </a:gdLst>
            <a:ahLst/>
            <a:cxnLst>
              <a:cxn ang="0">
                <a:pos x="connsiteX0" y="connsiteY0"/>
              </a:cxn>
              <a:cxn ang="0">
                <a:pos x="connsiteX1" y="connsiteY1"/>
              </a:cxn>
              <a:cxn ang="0">
                <a:pos x="connsiteX2" y="connsiteY2"/>
              </a:cxn>
              <a:cxn ang="0">
                <a:pos x="connsiteX3" y="connsiteY3"/>
              </a:cxn>
            </a:cxnLst>
            <a:rect l="l" t="t" r="r" b="b"/>
            <a:pathLst>
              <a:path w="589517" h="151739">
                <a:moveTo>
                  <a:pt x="0" y="0"/>
                </a:moveTo>
                <a:cubicBezTo>
                  <a:pt x="233218" y="65424"/>
                  <a:pt x="466437" y="130849"/>
                  <a:pt x="554182" y="147782"/>
                </a:cubicBezTo>
                <a:cubicBezTo>
                  <a:pt x="641928" y="164715"/>
                  <a:pt x="540327" y="123152"/>
                  <a:pt x="526473" y="101600"/>
                </a:cubicBezTo>
                <a:cubicBezTo>
                  <a:pt x="512619" y="80048"/>
                  <a:pt x="491837" y="49260"/>
                  <a:pt x="471055" y="18472"/>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pic>
        <p:nvPicPr>
          <p:cNvPr id="44038" name="Picture 5" descr="cartoon-06">
            <a:extLst>
              <a:ext uri="{FF2B5EF4-FFF2-40B4-BE49-F238E27FC236}">
                <a16:creationId xmlns:a16="http://schemas.microsoft.com/office/drawing/2014/main" id="{064E40C2-40AB-4A9B-A41A-FD3AD39779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3525" y="2168525"/>
            <a:ext cx="3200400" cy="359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D515-64A9-493B-911C-A7C6038EF9BC}"/>
              </a:ext>
            </a:extLst>
          </p:cNvPr>
          <p:cNvSpPr>
            <a:spLocks noGrp="1"/>
          </p:cNvSpPr>
          <p:nvPr>
            <p:ph type="title"/>
          </p:nvPr>
        </p:nvSpPr>
        <p:spPr>
          <a:xfrm>
            <a:off x="822325" y="287338"/>
            <a:ext cx="7543800" cy="1414462"/>
          </a:xfrm>
        </p:spPr>
        <p:txBody>
          <a:bodyPr/>
          <a:lstStyle/>
          <a:p>
            <a:pPr algn="ctr">
              <a:defRPr/>
            </a:pPr>
            <a:r>
              <a:rPr lang="en-US" sz="3200" b="1" dirty="0">
                <a:solidFill>
                  <a:srgbClr val="FF0000"/>
                </a:solidFill>
                <a:latin typeface="Times New Roman" panose="02020603050405020304" pitchFamily="18" charset="0"/>
                <a:cs typeface="Times New Roman" panose="02020603050405020304" pitchFamily="18" charset="0"/>
              </a:rPr>
              <a:t>CÔNG NHẬN ĐẠT CHUẨN QUỐC GIA</a:t>
            </a:r>
          </a:p>
        </p:txBody>
      </p:sp>
      <p:sp>
        <p:nvSpPr>
          <p:cNvPr id="45059" name="Content Placeholder 2">
            <a:extLst>
              <a:ext uri="{FF2B5EF4-FFF2-40B4-BE49-F238E27FC236}">
                <a16:creationId xmlns:a16="http://schemas.microsoft.com/office/drawing/2014/main" id="{A835C4CE-0174-4A4B-8D24-38DBF0544F77}"/>
              </a:ext>
            </a:extLst>
          </p:cNvPr>
          <p:cNvSpPr>
            <a:spLocks noGrp="1"/>
          </p:cNvSpPr>
          <p:nvPr>
            <p:ph idx="1"/>
          </p:nvPr>
        </p:nvSpPr>
        <p:spPr>
          <a:xfrm>
            <a:off x="3581400" y="2133600"/>
            <a:ext cx="4953000" cy="3717925"/>
          </a:xfrm>
        </p:spPr>
        <p:txBody>
          <a:bodyPr>
            <a:normAutofit fontScale="92500"/>
          </a:bodyPr>
          <a:lstStyle/>
          <a:p>
            <a:pPr marL="0" indent="0">
              <a:spcAft>
                <a:spcPts val="600"/>
              </a:spcAft>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1. Công nhận trường đạt chuẩn quốc gia với 2 mức độ:</a:t>
            </a:r>
          </a:p>
          <a:p>
            <a:pPr marL="0" indent="0">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 M</a:t>
            </a:r>
            <a:r>
              <a:rPr lang="vi-VN" altLang="en-US">
                <a:latin typeface="Times New Roman" panose="02020603050405020304" pitchFamily="18" charset="0"/>
                <a:cs typeface="Times New Roman" panose="02020603050405020304" pitchFamily="18" charset="0"/>
              </a:rPr>
              <a:t>ức độ 1: </a:t>
            </a:r>
            <a:r>
              <a:rPr lang="en-US" altLang="en-US">
                <a:latin typeface="Times New Roman" panose="02020603050405020304" pitchFamily="18" charset="0"/>
                <a:cs typeface="Times New Roman" panose="02020603050405020304" pitchFamily="18" charset="0"/>
              </a:rPr>
              <a:t>ĐGN đ</a:t>
            </a:r>
            <a:r>
              <a:rPr lang="vi-VN" altLang="en-US">
                <a:latin typeface="Times New Roman" panose="02020603050405020304" pitchFamily="18" charset="0"/>
                <a:cs typeface="Times New Roman" panose="02020603050405020304" pitchFamily="18" charset="0"/>
              </a:rPr>
              <a:t>ạt </a:t>
            </a:r>
            <a:r>
              <a:rPr lang="en-US" altLang="en-US">
                <a:latin typeface="Times New Roman" panose="02020603050405020304" pitchFamily="18" charset="0"/>
                <a:cs typeface="Times New Roman" panose="02020603050405020304" pitchFamily="18" charset="0"/>
              </a:rPr>
              <a:t>M</a:t>
            </a:r>
            <a:r>
              <a:rPr lang="vi-VN" altLang="en-US">
                <a:latin typeface="Times New Roman" panose="02020603050405020304" pitchFamily="18" charset="0"/>
                <a:cs typeface="Times New Roman" panose="02020603050405020304" pitchFamily="18" charset="0"/>
              </a:rPr>
              <a:t>ức </a:t>
            </a:r>
            <a:r>
              <a:rPr lang="en-US" altLang="en-US">
                <a:latin typeface="Times New Roman" panose="02020603050405020304" pitchFamily="18" charset="0"/>
                <a:cs typeface="Times New Roman" panose="02020603050405020304" pitchFamily="18" charset="0"/>
              </a:rPr>
              <a:t>2</a:t>
            </a:r>
            <a:r>
              <a:rPr lang="vi-VN" altLang="en-US">
                <a:latin typeface="Times New Roman" panose="02020603050405020304" pitchFamily="18" charset="0"/>
                <a:cs typeface="Times New Roman" panose="02020603050405020304" pitchFamily="18" charset="0"/>
              </a:rPr>
              <a:t>;</a:t>
            </a:r>
            <a:endParaRPr lang="en-US" altLang="en-US">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 M</a:t>
            </a:r>
            <a:r>
              <a:rPr lang="vi-VN" altLang="en-US">
                <a:latin typeface="Times New Roman" panose="02020603050405020304" pitchFamily="18" charset="0"/>
                <a:cs typeface="Times New Roman" panose="02020603050405020304" pitchFamily="18" charset="0"/>
              </a:rPr>
              <a:t>ức độ 2:</a:t>
            </a:r>
            <a:r>
              <a:rPr lang="en-US" altLang="en-US">
                <a:latin typeface="Times New Roman" panose="02020603050405020304" pitchFamily="18" charset="0"/>
                <a:cs typeface="Times New Roman" panose="02020603050405020304" pitchFamily="18" charset="0"/>
              </a:rPr>
              <a:t> ĐGN đ</a:t>
            </a:r>
            <a:r>
              <a:rPr lang="vi-VN" altLang="en-US">
                <a:latin typeface="Times New Roman" panose="02020603050405020304" pitchFamily="18" charset="0"/>
                <a:cs typeface="Times New Roman" panose="02020603050405020304" pitchFamily="18" charset="0"/>
              </a:rPr>
              <a:t>ạt </a:t>
            </a:r>
            <a:r>
              <a:rPr lang="en-US" altLang="en-US">
                <a:latin typeface="Times New Roman" panose="02020603050405020304" pitchFamily="18" charset="0"/>
                <a:cs typeface="Times New Roman" panose="02020603050405020304" pitchFamily="18" charset="0"/>
              </a:rPr>
              <a:t>M</a:t>
            </a:r>
            <a:r>
              <a:rPr lang="vi-VN" altLang="en-US">
                <a:latin typeface="Times New Roman" panose="02020603050405020304" pitchFamily="18" charset="0"/>
                <a:cs typeface="Times New Roman" panose="02020603050405020304" pitchFamily="18" charset="0"/>
              </a:rPr>
              <a:t>ức </a:t>
            </a:r>
            <a:r>
              <a:rPr lang="en-US" altLang="en-US">
                <a:latin typeface="Times New Roman" panose="02020603050405020304" pitchFamily="18" charset="0"/>
                <a:cs typeface="Times New Roman" panose="02020603050405020304" pitchFamily="18" charset="0"/>
              </a:rPr>
              <a:t>3</a:t>
            </a:r>
            <a:r>
              <a:rPr lang="vi-VN" altLang="en-US">
                <a:latin typeface="Times New Roman" panose="02020603050405020304" pitchFamily="18" charset="0"/>
                <a:cs typeface="Times New Roman" panose="02020603050405020304" pitchFamily="18" charset="0"/>
              </a:rPr>
              <a:t> trở </a:t>
            </a:r>
            <a:r>
              <a:rPr lang="en-US" altLang="en-US">
                <a:latin typeface="Times New Roman" panose="02020603050405020304" pitchFamily="18" charset="0"/>
                <a:cs typeface="Times New Roman" panose="02020603050405020304" pitchFamily="18" charset="0"/>
              </a:rPr>
              <a:t>l</a:t>
            </a:r>
            <a:r>
              <a:rPr lang="vi-VN" altLang="en-US">
                <a:latin typeface="Times New Roman" panose="02020603050405020304" pitchFamily="18" charset="0"/>
                <a:cs typeface="Times New Roman" panose="02020603050405020304" pitchFamily="18" charset="0"/>
              </a:rPr>
              <a:t>ên</a:t>
            </a:r>
            <a:endParaRPr lang="en-US" altLang="en-US">
              <a:latin typeface="Times New Roman" panose="02020603050405020304" pitchFamily="18" charset="0"/>
              <a:cs typeface="Times New Roman" panose="02020603050405020304" pitchFamily="18" charset="0"/>
            </a:endParaRPr>
          </a:p>
          <a:p>
            <a:pPr marL="0" indent="0">
              <a:spcAft>
                <a:spcPts val="600"/>
              </a:spcAft>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2. Thẩm quyền công nhận: Chủ tịch UBND cấp tỉnh</a:t>
            </a:r>
          </a:p>
          <a:p>
            <a:pPr marL="0" indent="0">
              <a:spcAft>
                <a:spcPts val="600"/>
              </a:spcAft>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3. Hình thức: Bằng công nhận trường đạt chuẩn quốc gia</a:t>
            </a:r>
          </a:p>
        </p:txBody>
      </p:sp>
      <p:sp>
        <p:nvSpPr>
          <p:cNvPr id="4" name="Rectangle 3">
            <a:extLst>
              <a:ext uri="{FF2B5EF4-FFF2-40B4-BE49-F238E27FC236}">
                <a16:creationId xmlns:a16="http://schemas.microsoft.com/office/drawing/2014/main" id="{18F5F821-A3B9-4848-B0F2-B0A6AFAEF533}"/>
              </a:ext>
            </a:extLst>
          </p:cNvPr>
          <p:cNvSpPr/>
          <p:nvPr/>
        </p:nvSpPr>
        <p:spPr>
          <a:xfrm flipH="1">
            <a:off x="249238" y="2286000"/>
            <a:ext cx="2798762" cy="31242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dirty="0"/>
          </a:p>
        </p:txBody>
      </p:sp>
      <p:pic>
        <p:nvPicPr>
          <p:cNvPr id="45061" name="Picture 5" descr="cartoon-06">
            <a:extLst>
              <a:ext uri="{FF2B5EF4-FFF2-40B4-BE49-F238E27FC236}">
                <a16:creationId xmlns:a16="http://schemas.microsoft.com/office/drawing/2014/main" id="{12DBC4C2-4CDE-4DD2-8921-F502DEA385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238" y="2286000"/>
            <a:ext cx="3103562" cy="336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a:extLst>
              <a:ext uri="{FF2B5EF4-FFF2-40B4-BE49-F238E27FC236}">
                <a16:creationId xmlns:a16="http://schemas.microsoft.com/office/drawing/2014/main" id="{88579C21-1C74-4C45-9F6D-765EB808C3B2}"/>
              </a:ext>
            </a:extLst>
          </p:cNvPr>
          <p:cNvSpPr>
            <a:spLocks noGrp="1"/>
          </p:cNvSpPr>
          <p:nvPr>
            <p:ph sz="quarter" idx="1"/>
          </p:nvPr>
        </p:nvSpPr>
        <p:spPr>
          <a:xfrm>
            <a:off x="457200" y="2060575"/>
            <a:ext cx="8197850" cy="2881313"/>
          </a:xfrm>
        </p:spPr>
        <p:txBody>
          <a:bodyPr/>
          <a:lstStyle/>
          <a:p>
            <a:pPr algn="just">
              <a:lnSpc>
                <a:spcPts val="3700"/>
              </a:lnSpc>
              <a:spcAft>
                <a:spcPts val="600"/>
              </a:spcAft>
            </a:pPr>
            <a:r>
              <a:rPr lang="vi-VN" altLang="en-US">
                <a:latin typeface="+mj-lt"/>
                <a:cs typeface="Times New Roman" panose="02020603050405020304" pitchFamily="18" charset="0"/>
              </a:rPr>
              <a:t>Chu kỳ: 5 năm</a:t>
            </a:r>
            <a:endParaRPr lang="en-US" altLang="en-US">
              <a:latin typeface="+mj-lt"/>
              <a:cs typeface="Times New Roman" panose="02020603050405020304" pitchFamily="18" charset="0"/>
            </a:endParaRPr>
          </a:p>
          <a:p>
            <a:pPr algn="just">
              <a:lnSpc>
                <a:spcPts val="3700"/>
              </a:lnSpc>
              <a:spcAft>
                <a:spcPts val="600"/>
              </a:spcAft>
            </a:pPr>
            <a:r>
              <a:rPr lang="en-US" altLang="en-US">
                <a:latin typeface="Times New Roman" panose="02020603050405020304" pitchFamily="18" charset="0"/>
                <a:cs typeface="Times New Roman" panose="02020603050405020304" pitchFamily="18" charset="0"/>
              </a:rPr>
              <a:t>Sau 02 năm </a:t>
            </a:r>
            <a:r>
              <a:rPr lang="vi-VN" altLang="en-US">
                <a:latin typeface="+mj-lt"/>
                <a:cs typeface="Times New Roman" panose="02020603050405020304" pitchFamily="18" charset="0"/>
              </a:rPr>
              <a:t>được đăng ký ĐGN và đề nghị công nhận đạt </a:t>
            </a:r>
            <a:r>
              <a:rPr lang="en-US" altLang="en-US">
                <a:latin typeface="Times New Roman" panose="02020603050405020304" pitchFamily="18" charset="0"/>
                <a:cs typeface="Times New Roman" panose="02020603050405020304" pitchFamily="18" charset="0"/>
              </a:rPr>
              <a:t>KĐCLGD</a:t>
            </a:r>
            <a:r>
              <a:rPr lang="vi-VN" altLang="en-US">
                <a:latin typeface="+mj-lt"/>
                <a:cs typeface="Times New Roman" panose="02020603050405020304" pitchFamily="18" charset="0"/>
              </a:rPr>
              <a:t> ở Cấp độ cao hơn</a:t>
            </a:r>
            <a:r>
              <a:rPr lang="en-US" altLang="en-US">
                <a:latin typeface="+mj-lt"/>
                <a:cs typeface="Arial" panose="020B0604020202020204" pitchFamily="34" charset="0"/>
              </a:rPr>
              <a:t>; </a:t>
            </a:r>
            <a:r>
              <a:rPr lang="en-US" altLang="en-US">
                <a:latin typeface="Times New Roman" panose="02020603050405020304" pitchFamily="18" charset="0"/>
                <a:cs typeface="Times New Roman" panose="02020603050405020304" pitchFamily="18" charset="0"/>
              </a:rPr>
              <a:t>công nhận trường đạt CQG Mức độ 2</a:t>
            </a:r>
          </a:p>
        </p:txBody>
      </p:sp>
      <p:sp>
        <p:nvSpPr>
          <p:cNvPr id="4" name="Title 1">
            <a:extLst>
              <a:ext uri="{FF2B5EF4-FFF2-40B4-BE49-F238E27FC236}">
                <a16:creationId xmlns:a16="http://schemas.microsoft.com/office/drawing/2014/main" id="{73B38D3D-67B2-4515-8383-9C5FD062ABF6}"/>
              </a:ext>
            </a:extLst>
          </p:cNvPr>
          <p:cNvSpPr txBox="1">
            <a:spLocks/>
          </p:cNvSpPr>
          <p:nvPr/>
        </p:nvSpPr>
        <p:spPr>
          <a:xfrm>
            <a:off x="395288" y="404813"/>
            <a:ext cx="8259762" cy="1079500"/>
          </a:xfrm>
          <a:prstGeom prst="rect">
            <a:avLst/>
          </a:prstGeom>
        </p:spPr>
        <p:txBody>
          <a:bodyPr anchor="b">
            <a:normAutofit/>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eaLnBrk="1" fontAlgn="auto" hangingPunct="1">
              <a:spcAft>
                <a:spcPts val="0"/>
              </a:spcAft>
              <a:defRPr/>
            </a:pPr>
            <a:r>
              <a:rPr lang="en-US" sz="2800" b="1">
                <a:solidFill>
                  <a:srgbClr val="FF0000"/>
                </a:solidFill>
                <a:latin typeface="Times New Roman" pitchFamily="18" charset="0"/>
                <a:cs typeface="Times New Roman" pitchFamily="18" charset="0"/>
              </a:rPr>
              <a:t>chu kỳ kiểm định chất lượng giáo dục và</a:t>
            </a:r>
          </a:p>
          <a:p>
            <a:pPr algn="ctr" eaLnBrk="1" fontAlgn="auto" hangingPunct="1">
              <a:spcAft>
                <a:spcPts val="0"/>
              </a:spcAft>
              <a:defRPr/>
            </a:pPr>
            <a:r>
              <a:rPr lang="en-US" sz="2800" b="1">
                <a:solidFill>
                  <a:srgbClr val="FF0000"/>
                </a:solidFill>
                <a:latin typeface="Times New Roman" pitchFamily="18" charset="0"/>
                <a:cs typeface="Times New Roman" pitchFamily="18" charset="0"/>
              </a:rPr>
              <a:t>thời hạn công nhận trường đạt chuẩn quốc gia</a:t>
            </a:r>
          </a:p>
        </p:txBody>
      </p:sp>
      <p:sp>
        <p:nvSpPr>
          <p:cNvPr id="46084" name="Slide Number Placeholder 1">
            <a:extLst>
              <a:ext uri="{FF2B5EF4-FFF2-40B4-BE49-F238E27FC236}">
                <a16:creationId xmlns:a16="http://schemas.microsoft.com/office/drawing/2014/main" id="{1CBBB607-A60C-42FD-B5DB-A7C50629F0E1}"/>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16D7DCB4-CDA7-41F3-9595-883466D756D2}" type="slidenum">
              <a:rPr lang="en-US" altLang="en-US">
                <a:solidFill>
                  <a:srgbClr val="FFFFFF"/>
                </a:solidFill>
              </a:rPr>
              <a:pPr/>
              <a:t>15</a:t>
            </a:fld>
            <a:endParaRPr lang="en-US" altLang="en-US">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4175F-8D17-44F0-97B2-43F2CA7918E6}"/>
              </a:ext>
            </a:extLst>
          </p:cNvPr>
          <p:cNvSpPr>
            <a:spLocks noGrp="1"/>
          </p:cNvSpPr>
          <p:nvPr>
            <p:ph type="title"/>
          </p:nvPr>
        </p:nvSpPr>
        <p:spPr>
          <a:xfrm>
            <a:off x="822325" y="287344"/>
            <a:ext cx="7543800" cy="1414463"/>
          </a:xfrm>
        </p:spPr>
        <p:txBody>
          <a:bodyPr/>
          <a:lstStyle/>
          <a:p>
            <a:pPr algn="ctr">
              <a:defRPr/>
            </a:pPr>
            <a:r>
              <a:rPr lang="en-US" sz="3200" b="1">
                <a:solidFill>
                  <a:srgbClr val="FF0000"/>
                </a:solidFill>
                <a:latin typeface="Times New Roman" panose="02020603050405020304" pitchFamily="18" charset="0"/>
                <a:cs typeface="Times New Roman" panose="02020603050405020304" pitchFamily="18" charset="0"/>
              </a:rPr>
              <a:t>Đ</a:t>
            </a:r>
            <a:r>
              <a:rPr lang="vi-VN" sz="3200" b="1" dirty="0">
                <a:solidFill>
                  <a:srgbClr val="FF0000"/>
                </a:solidFill>
                <a:latin typeface="Times New Roman" panose="02020603050405020304" pitchFamily="18" charset="0"/>
                <a:cs typeface="Times New Roman" panose="02020603050405020304" pitchFamily="18" charset="0"/>
              </a:rPr>
              <a:t>Ị</a:t>
            </a:r>
            <a:r>
              <a:rPr lang="vi-VN" sz="3200" b="1" dirty="0">
                <a:solidFill>
                  <a:srgbClr val="FF0000"/>
                </a:solidFill>
              </a:rPr>
              <a:t>NH </a:t>
            </a:r>
            <a:r>
              <a:rPr lang="vi-VN" sz="3200" b="1">
                <a:solidFill>
                  <a:srgbClr val="FF0000"/>
                </a:solidFill>
              </a:rPr>
              <a:t>HƯỚNG</a:t>
            </a:r>
            <a:r>
              <a:rPr lang="en-US" sz="3200" b="1">
                <a:solidFill>
                  <a:srgbClr val="FF0000"/>
                </a:solidFill>
              </a:rPr>
              <a:t> </a:t>
            </a:r>
            <a:r>
              <a:rPr lang="vi-VN" sz="3200" b="1" dirty="0">
                <a:solidFill>
                  <a:srgbClr val="FF0000"/>
                </a:solidFill>
              </a:rPr>
              <a:t>ĐỔI MỚI QUẢN LÝ CHẤT </a:t>
            </a:r>
            <a:r>
              <a:rPr lang="vi-VN" sz="3200" b="1">
                <a:solidFill>
                  <a:srgbClr val="FF0000"/>
                </a:solidFill>
              </a:rPr>
              <a:t>LƯỢNG </a:t>
            </a:r>
            <a:r>
              <a:rPr lang="vi-VN" sz="3200" b="1" dirty="0">
                <a:solidFill>
                  <a:srgbClr val="FF0000"/>
                </a:solidFill>
              </a:rPr>
              <a:t>GIÁO DỤC</a:t>
            </a:r>
            <a:endParaRPr lang="en-US" sz="3200" dirty="0"/>
          </a:p>
        </p:txBody>
      </p:sp>
      <p:sp>
        <p:nvSpPr>
          <p:cNvPr id="18435" name="Content Placeholder 2">
            <a:extLst>
              <a:ext uri="{FF2B5EF4-FFF2-40B4-BE49-F238E27FC236}">
                <a16:creationId xmlns:a16="http://schemas.microsoft.com/office/drawing/2014/main" id="{B8AEB6CE-A865-4301-BFD7-69B61F994DEE}"/>
              </a:ext>
            </a:extLst>
          </p:cNvPr>
          <p:cNvSpPr>
            <a:spLocks noGrp="1"/>
          </p:cNvSpPr>
          <p:nvPr>
            <p:ph idx="1"/>
          </p:nvPr>
        </p:nvSpPr>
        <p:spPr>
          <a:xfrm>
            <a:off x="422586" y="1825625"/>
            <a:ext cx="8167620" cy="4351338"/>
          </a:xfrm>
        </p:spPr>
        <p:txBody>
          <a:bodyPr/>
          <a:lstStyle/>
          <a:p>
            <a:pPr marL="0" indent="0" algn="just">
              <a:buNone/>
            </a:pPr>
            <a:r>
              <a:rPr lang="en-US" altLang="en-US" b="1">
                <a:solidFill>
                  <a:srgbClr val="FF0000"/>
                </a:solidFill>
                <a:latin typeface="Times New Roman" panose="02020603050405020304" pitchFamily="18" charset="0"/>
                <a:cs typeface="Times New Roman" panose="02020603050405020304" pitchFamily="18" charset="0"/>
              </a:rPr>
              <a:t>Tích hợp hoạt động kiểm định chất lượng giáo dục và hoạt động công nhận trường đạt chuẩn quốc gia</a:t>
            </a:r>
          </a:p>
        </p:txBody>
      </p:sp>
      <p:sp>
        <p:nvSpPr>
          <p:cNvPr id="18437" name="TextBox 5">
            <a:extLst>
              <a:ext uri="{FF2B5EF4-FFF2-40B4-BE49-F238E27FC236}">
                <a16:creationId xmlns:a16="http://schemas.microsoft.com/office/drawing/2014/main" id="{C6405BA6-B338-4C6F-8936-EC03E26A8414}"/>
              </a:ext>
            </a:extLst>
          </p:cNvPr>
          <p:cNvSpPr txBox="1">
            <a:spLocks noChangeArrowheads="1"/>
          </p:cNvSpPr>
          <p:nvPr/>
        </p:nvSpPr>
        <p:spPr bwMode="auto">
          <a:xfrm>
            <a:off x="688458" y="2859109"/>
            <a:ext cx="7635875"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 typeface="Wingdings" panose="05000000000000000000" pitchFamily="2" charset="2"/>
              <a:buChar char="Ø"/>
            </a:pPr>
            <a:r>
              <a:rPr lang="en-US" altLang="en-US" sz="2200">
                <a:latin typeface="Times New Roman" panose="02020603050405020304" pitchFamily="18" charset="0"/>
                <a:cs typeface="Times New Roman" panose="02020603050405020304" pitchFamily="18" charset="0"/>
              </a:rPr>
              <a:t> Cá</a:t>
            </a:r>
            <a:r>
              <a:rPr lang="vi-VN" altLang="en-US" sz="2200">
                <a:latin typeface="Times New Roman" panose="02020603050405020304" pitchFamily="18" charset="0"/>
                <a:cs typeface="Times New Roman" panose="02020603050405020304" pitchFamily="18" charset="0"/>
              </a:rPr>
              <a:t>ch tiếp cận về chất lượng kh</a:t>
            </a:r>
            <a:r>
              <a:rPr lang="en-US" altLang="en-US" sz="2200">
                <a:latin typeface="Times New Roman" panose="02020603050405020304" pitchFamily="18" charset="0"/>
                <a:cs typeface="Times New Roman" panose="02020603050405020304" pitchFamily="18" charset="0"/>
              </a:rPr>
              <a:t>á</a:t>
            </a:r>
            <a:r>
              <a:rPr lang="vi-VN" altLang="en-US" sz="2200">
                <a:latin typeface="Times New Roman" panose="02020603050405020304" pitchFamily="18" charset="0"/>
                <a:cs typeface="Times New Roman" panose="02020603050405020304" pitchFamily="18" charset="0"/>
              </a:rPr>
              <a:t>c nhau</a:t>
            </a:r>
          </a:p>
          <a:p>
            <a:pPr marL="342900" indent="-342900" algn="just">
              <a:buFontTx/>
              <a:buChar char="-"/>
            </a:pPr>
            <a:r>
              <a:rPr lang="en-US" altLang="en-US" sz="2200">
                <a:latin typeface="Times New Roman" panose="02020603050405020304" pitchFamily="18" charset="0"/>
                <a:cs typeface="Times New Roman" panose="02020603050405020304" pitchFamily="18" charset="0"/>
              </a:rPr>
              <a:t>Trường chuẩn quốc gia: </a:t>
            </a:r>
            <a:r>
              <a:rPr lang="en-US" altLang="en-US" sz="2200">
                <a:solidFill>
                  <a:srgbClr val="FF0000"/>
                </a:solidFill>
                <a:latin typeface="Times New Roman" panose="02020603050405020304" pitchFamily="18" charset="0"/>
                <a:cs typeface="Times New Roman" panose="02020603050405020304" pitchFamily="18" charset="0"/>
              </a:rPr>
              <a:t>“Chất lượng là sự vượt trội”</a:t>
            </a:r>
            <a:r>
              <a:rPr lang="en-US" altLang="en-US" sz="2200">
                <a:latin typeface="Times New Roman" panose="02020603050405020304" pitchFamily="18" charset="0"/>
                <a:cs typeface="Times New Roman" panose="02020603050405020304" pitchFamily="18" charset="0"/>
              </a:rPr>
              <a:t>: phải đạt được một số tiêu chuẩn mà những tiêu chuẩn đó hướng đến sự xuất sắc (vượt trên mức hiện tại khá cao).</a:t>
            </a:r>
          </a:p>
          <a:p>
            <a:pPr marL="342900" indent="-342900" algn="just">
              <a:buFontTx/>
              <a:buChar char="-"/>
            </a:pPr>
            <a:endParaRPr lang="en-US" altLang="en-US" sz="2200">
              <a:latin typeface="Times New Roman" panose="02020603050405020304" pitchFamily="18" charset="0"/>
              <a:cs typeface="Times New Roman" panose="02020603050405020304" pitchFamily="18" charset="0"/>
            </a:endParaRPr>
          </a:p>
          <a:p>
            <a:pPr algn="just">
              <a:buFontTx/>
              <a:buChar char="-"/>
            </a:pPr>
            <a:r>
              <a:rPr lang="en-US" altLang="en-US" sz="2200">
                <a:latin typeface="Times New Roman" panose="02020603050405020304" pitchFamily="18" charset="0"/>
                <a:cs typeface="Times New Roman" panose="02020603050405020304" pitchFamily="18" charset="0"/>
              </a:rPr>
              <a:t> KĐCLGD: </a:t>
            </a:r>
            <a:r>
              <a:rPr lang="en-US" altLang="en-US" sz="2200">
                <a:solidFill>
                  <a:srgbClr val="FF0000"/>
                </a:solidFill>
                <a:latin typeface="Times New Roman" panose="02020603050405020304" pitchFamily="18" charset="0"/>
                <a:cs typeface="Times New Roman" panose="02020603050405020304" pitchFamily="18" charset="0"/>
              </a:rPr>
              <a:t>“Chất lượng là sự phù hợp với mục tiêu”</a:t>
            </a:r>
            <a:r>
              <a:rPr lang="en-US" altLang="en-US" sz="2200">
                <a:latin typeface="Times New Roman" panose="02020603050405020304" pitchFamily="18" charset="0"/>
                <a:cs typeface="Times New Roman" panose="02020603050405020304" pitchFamily="18" charset="0"/>
              </a:rPr>
              <a:t>: chất lượng được đánh giá theo mức độ hoàn thành sứ mạng và mục tiêu của nhà trường.</a:t>
            </a:r>
          </a:p>
          <a:p>
            <a:pPr algn="just">
              <a:buFontTx/>
              <a:buChar char="-"/>
            </a:pPr>
            <a:endParaRPr lang="en-US" altLang="en-US" sz="220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altLang="en-US" sz="2200">
                <a:latin typeface="Times New Roman" panose="02020603050405020304" pitchFamily="18" charset="0"/>
                <a:cs typeface="Times New Roman" panose="02020603050405020304" pitchFamily="18" charset="0"/>
              </a:rPr>
              <a:t> Có những điểm giống và khác nhau.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8127A047-7576-4D59-93BB-6A03C5851901}"/>
              </a:ext>
            </a:extLst>
          </p:cNvPr>
          <p:cNvSpPr>
            <a:spLocks noGrp="1"/>
          </p:cNvSpPr>
          <p:nvPr>
            <p:ph type="title"/>
          </p:nvPr>
        </p:nvSpPr>
        <p:spPr>
          <a:xfrm>
            <a:off x="822325" y="457200"/>
            <a:ext cx="7543800" cy="838200"/>
          </a:xfrm>
        </p:spPr>
        <p:txBody>
          <a:bodyPr/>
          <a:lstStyle/>
          <a:p>
            <a:pPr algn="ctr" eaLnBrk="1" hangingPunct="1">
              <a:defRPr/>
            </a:pPr>
            <a:r>
              <a:rPr lang="en-US" altLang="en-US" sz="4000" b="1">
                <a:solidFill>
                  <a:srgbClr val="FF0000"/>
                </a:solidFill>
                <a:latin typeface="Times New Roman" panose="02020603050405020304" pitchFamily="18" charset="0"/>
                <a:cs typeface="Times New Roman" panose="02020603050405020304" pitchFamily="18" charset="0"/>
              </a:rPr>
              <a:t>QUAN ĐIỂM TÍCH HỢP</a:t>
            </a:r>
            <a:endParaRPr lang="en-US" altLang="en-US" sz="4000" b="1" dirty="0">
              <a:solidFill>
                <a:srgbClr val="FF0000"/>
              </a:solidFill>
              <a:latin typeface="Times New Roman" panose="02020603050405020304" pitchFamily="18" charset="0"/>
              <a:cs typeface="Times New Roman" panose="02020603050405020304" pitchFamily="18" charset="0"/>
            </a:endParaRPr>
          </a:p>
        </p:txBody>
      </p:sp>
      <p:sp>
        <p:nvSpPr>
          <p:cNvPr id="19459" name="Content Placeholder 2">
            <a:extLst>
              <a:ext uri="{FF2B5EF4-FFF2-40B4-BE49-F238E27FC236}">
                <a16:creationId xmlns:a16="http://schemas.microsoft.com/office/drawing/2014/main" id="{12AB187B-83CB-4488-8B2B-A1C43BD67D5A}"/>
              </a:ext>
            </a:extLst>
          </p:cNvPr>
          <p:cNvSpPr>
            <a:spLocks noGrp="1"/>
          </p:cNvSpPr>
          <p:nvPr>
            <p:ph idx="1"/>
          </p:nvPr>
        </p:nvSpPr>
        <p:spPr/>
        <p:txBody>
          <a:bodyPr>
            <a:normAutofit/>
          </a:bodyPr>
          <a:lstStyle/>
          <a:p>
            <a:pPr marL="0" indent="0" algn="just">
              <a:buNone/>
            </a:pPr>
            <a:r>
              <a:rPr lang="en-US" altLang="en-US">
                <a:latin typeface="Times New Roman" panose="02020603050405020304" pitchFamily="18" charset="0"/>
                <a:cs typeface="Times New Roman" panose="02020603050405020304" pitchFamily="18" charset="0"/>
              </a:rPr>
              <a:t>1. Tích hợp nhưng không phải là bỏ hoạt động KĐCLGD hoặc bỏ hoạt động công nhận trường chuẩn quốc gia nh</a:t>
            </a:r>
            <a:r>
              <a:rPr lang="vi-VN" altLang="en-US">
                <a:latin typeface="Times New Roman" panose="02020603050405020304" pitchFamily="18" charset="0"/>
                <a:cs typeface="Times New Roman" panose="02020603050405020304" pitchFamily="18" charset="0"/>
              </a:rPr>
              <a:t>ư</a:t>
            </a:r>
            <a:r>
              <a:rPr lang="en-US" altLang="en-US">
                <a:latin typeface="Times New Roman" panose="02020603050405020304" pitchFamily="18" charset="0"/>
                <a:cs typeface="Times New Roman" panose="02020603050405020304" pitchFamily="18" charset="0"/>
              </a:rPr>
              <a:t>ng vẫn phải bảo đảm mục tiêu cụ thể của hai hoạt động.</a:t>
            </a:r>
          </a:p>
          <a:p>
            <a:pPr marL="0" indent="0" algn="just">
              <a:buNone/>
            </a:pPr>
            <a:r>
              <a:rPr lang="en-US" altLang="en-US">
                <a:latin typeface="Times New Roman" panose="02020603050405020304" pitchFamily="18" charset="0"/>
                <a:cs typeface="Times New Roman" panose="02020603050405020304" pitchFamily="18" charset="0"/>
              </a:rPr>
              <a:t>2. Thiết kế bộ tiêu chuẩn và quy trình đánh giá dung hòa đ</a:t>
            </a:r>
            <a:r>
              <a:rPr lang="vi-VN" altLang="en-US">
                <a:latin typeface="Times New Roman" panose="02020603050405020304" pitchFamily="18" charset="0"/>
                <a:cs typeface="Times New Roman" panose="02020603050405020304" pitchFamily="18" charset="0"/>
              </a:rPr>
              <a:t>ư</a:t>
            </a:r>
            <a:r>
              <a:rPr lang="en-US" altLang="en-US">
                <a:latin typeface="Times New Roman" panose="02020603050405020304" pitchFamily="18" charset="0"/>
                <a:cs typeface="Times New Roman" panose="02020603050405020304" pitchFamily="18" charset="0"/>
              </a:rPr>
              <a:t>ợc cả hai cách tiếp cận.</a:t>
            </a:r>
          </a:p>
          <a:p>
            <a:pPr marL="0" indent="0" algn="just">
              <a:buNone/>
            </a:pPr>
            <a:r>
              <a:rPr lang="en-US" altLang="en-US">
                <a:latin typeface="Times New Roman" panose="02020603050405020304" pitchFamily="18" charset="0"/>
                <a:cs typeface="Times New Roman" panose="02020603050405020304" pitchFamily="18" charset="0"/>
              </a:rPr>
              <a:t>3. Bảo đảm được tính tự nguyện (trường CQG) và bắt buộc (KĐCLGD).</a:t>
            </a:r>
          </a:p>
          <a:p>
            <a:pPr marL="0" indent="0" algn="just">
              <a:buNone/>
            </a:pPr>
            <a:r>
              <a:rPr lang="en-US" altLang="en-US">
                <a:latin typeface="Times New Roman" panose="02020603050405020304" pitchFamily="18" charset="0"/>
                <a:cs typeface="Times New Roman" panose="02020603050405020304" pitchFamily="18" charset="0"/>
              </a:rPr>
              <a:t>4. Chống được bệnh thành tích trong việc đánh giá nhà trường.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a:extLst>
              <a:ext uri="{FF2B5EF4-FFF2-40B4-BE49-F238E27FC236}">
                <a16:creationId xmlns:a16="http://schemas.microsoft.com/office/drawing/2014/main" id="{83D69E66-D89F-4862-B07E-2DA671ACCD60}"/>
              </a:ext>
            </a:extLst>
          </p:cNvPr>
          <p:cNvSpPr>
            <a:spLocks noGrp="1"/>
          </p:cNvSpPr>
          <p:nvPr>
            <p:ph sz="quarter" idx="1"/>
          </p:nvPr>
        </p:nvSpPr>
        <p:spPr>
          <a:xfrm>
            <a:off x="323850" y="1861754"/>
            <a:ext cx="8280400" cy="4679950"/>
          </a:xfrm>
        </p:spPr>
        <p:txBody>
          <a:bodyPr>
            <a:noAutofit/>
          </a:bodyPr>
          <a:lstStyle/>
          <a:p>
            <a:pPr marL="0" indent="0" algn="just" eaLnBrk="1" fontAlgn="auto" hangingPunct="1">
              <a:lnSpc>
                <a:spcPct val="110000"/>
              </a:lnSpc>
              <a:spcAft>
                <a:spcPts val="0"/>
              </a:spcAft>
              <a:buFont typeface="Wingdings" panose="05000000000000000000" pitchFamily="2" charset="2"/>
              <a:buNone/>
              <a:defRPr/>
            </a:pPr>
            <a:r>
              <a:rPr lang="en-US" sz="3200">
                <a:latin typeface="Times New Roman" pitchFamily="18" charset="0"/>
                <a:cs typeface="Times New Roman" pitchFamily="18" charset="0"/>
              </a:rPr>
              <a:t>Thông </a:t>
            </a:r>
            <a:r>
              <a:rPr lang="en-US" sz="3200" dirty="0" err="1">
                <a:latin typeface="Times New Roman" pitchFamily="18" charset="0"/>
                <a:cs typeface="Times New Roman" pitchFamily="18" charset="0"/>
              </a:rPr>
              <a:t>tư</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số</a:t>
            </a:r>
            <a:r>
              <a:rPr lang="en-US" sz="3200" dirty="0">
                <a:latin typeface="Times New Roman" pitchFamily="18" charset="0"/>
                <a:cs typeface="Times New Roman" pitchFamily="18" charset="0"/>
              </a:rPr>
              <a:t> </a:t>
            </a:r>
            <a:r>
              <a:rPr lang="en-US" sz="3200">
                <a:latin typeface="Times New Roman" pitchFamily="18" charset="0"/>
                <a:cs typeface="Times New Roman" pitchFamily="18" charset="0"/>
              </a:rPr>
              <a:t>17/2018/TT-BGDĐT </a:t>
            </a:r>
          </a:p>
          <a:p>
            <a:pPr marL="0" indent="0" algn="just" eaLnBrk="1" fontAlgn="auto" hangingPunct="1">
              <a:lnSpc>
                <a:spcPct val="110000"/>
              </a:lnSpc>
              <a:spcAft>
                <a:spcPts val="0"/>
              </a:spcAft>
              <a:buFont typeface="Wingdings" panose="05000000000000000000" pitchFamily="2" charset="2"/>
              <a:buNone/>
              <a:defRPr/>
            </a:pPr>
            <a:r>
              <a:rPr lang="en-US" sz="3200">
                <a:latin typeface="Times New Roman" pitchFamily="18" charset="0"/>
                <a:cs typeface="Times New Roman" pitchFamily="18" charset="0"/>
              </a:rPr>
              <a:t>và Thông </a:t>
            </a:r>
            <a:r>
              <a:rPr lang="en-US" sz="3200" dirty="0" err="1">
                <a:latin typeface="Times New Roman" pitchFamily="18" charset="0"/>
                <a:cs typeface="Times New Roman" pitchFamily="18" charset="0"/>
              </a:rPr>
              <a:t>tư</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số</a:t>
            </a:r>
            <a:r>
              <a:rPr lang="en-US" sz="3200" dirty="0">
                <a:latin typeface="Times New Roman" pitchFamily="18" charset="0"/>
                <a:cs typeface="Times New Roman" pitchFamily="18" charset="0"/>
              </a:rPr>
              <a:t> </a:t>
            </a:r>
            <a:r>
              <a:rPr lang="en-US" sz="3200">
                <a:latin typeface="Times New Roman" pitchFamily="18" charset="0"/>
                <a:cs typeface="Times New Roman" pitchFamily="18" charset="0"/>
              </a:rPr>
              <a:t>18/2018/TT-BGDĐT thay thế</a:t>
            </a:r>
          </a:p>
          <a:p>
            <a:pPr marL="0" indent="0" algn="just" eaLnBrk="1" fontAlgn="auto" hangingPunct="1">
              <a:lnSpc>
                <a:spcPct val="110000"/>
              </a:lnSpc>
              <a:spcAft>
                <a:spcPts val="0"/>
              </a:spcAft>
              <a:buFont typeface="Wingdings" panose="05000000000000000000" pitchFamily="2" charset="2"/>
              <a:buNone/>
              <a:defRPr/>
            </a:pPr>
            <a:r>
              <a:rPr lang="en-US" sz="3200" b="1">
                <a:latin typeface="Times New Roman" pitchFamily="18" charset="0"/>
                <a:cs typeface="Times New Roman" pitchFamily="18" charset="0"/>
              </a:rPr>
              <a:t>Một phần:</a:t>
            </a:r>
          </a:p>
          <a:p>
            <a:pPr algn="just" eaLnBrk="1" fontAlgn="auto" hangingPunct="1">
              <a:lnSpc>
                <a:spcPct val="110000"/>
              </a:lnSpc>
              <a:spcAft>
                <a:spcPts val="0"/>
              </a:spcAft>
              <a:defRPr/>
            </a:pPr>
            <a:r>
              <a:rPr lang="it-IT" sz="3200">
                <a:latin typeface="Times New Roman" panose="02020603050405020304" pitchFamily="18" charset="0"/>
                <a:cs typeface="Times New Roman" panose="02020603050405020304" pitchFamily="18" charset="0"/>
              </a:rPr>
              <a:t> Thông </a:t>
            </a:r>
            <a:r>
              <a:rPr lang="it-IT" sz="3200" dirty="0">
                <a:latin typeface="Times New Roman" panose="02020603050405020304" pitchFamily="18" charset="0"/>
                <a:cs typeface="Times New Roman" panose="02020603050405020304" pitchFamily="18" charset="0"/>
              </a:rPr>
              <a:t>tư </a:t>
            </a:r>
            <a:r>
              <a:rPr lang="it-IT" sz="3200">
                <a:latin typeface="Times New Roman" panose="02020603050405020304" pitchFamily="18" charset="0"/>
                <a:cs typeface="Times New Roman" panose="02020603050405020304" pitchFamily="18" charset="0"/>
              </a:rPr>
              <a:t>số 42/2012/TT-BGDĐT </a:t>
            </a:r>
            <a:r>
              <a:rPr lang="it-IT" sz="3200">
                <a:solidFill>
                  <a:srgbClr val="FF0000"/>
                </a:solidFill>
                <a:latin typeface="Times New Roman" panose="02020603050405020304" pitchFamily="18" charset="0"/>
                <a:cs typeface="Times New Roman" panose="02020603050405020304" pitchFamily="18" charset="0"/>
              </a:rPr>
              <a:t>(TT GDTX)</a:t>
            </a:r>
          </a:p>
          <a:p>
            <a:pPr marL="0" indent="0" algn="just" eaLnBrk="1" fontAlgn="auto" hangingPunct="1">
              <a:lnSpc>
                <a:spcPct val="110000"/>
              </a:lnSpc>
              <a:spcAft>
                <a:spcPts val="0"/>
              </a:spcAft>
              <a:buFont typeface="Wingdings" panose="05000000000000000000" pitchFamily="2" charset="2"/>
              <a:buNone/>
              <a:defRPr/>
            </a:pPr>
            <a:r>
              <a:rPr lang="en-US" sz="3200" b="1">
                <a:latin typeface="Times New Roman" pitchFamily="18" charset="0"/>
                <a:cs typeface="Times New Roman" pitchFamily="18" charset="0"/>
              </a:rPr>
              <a:t>Toàn bộ:</a:t>
            </a:r>
          </a:p>
          <a:p>
            <a:pPr algn="just" eaLnBrk="1" fontAlgn="auto" hangingPunct="1">
              <a:lnSpc>
                <a:spcPct val="110000"/>
              </a:lnSpc>
              <a:spcAft>
                <a:spcPts val="0"/>
              </a:spcAft>
              <a:defRPr/>
            </a:pPr>
            <a:r>
              <a:rPr lang="it-IT" sz="3200">
                <a:latin typeface="Times New Roman" panose="02020603050405020304" pitchFamily="18" charset="0"/>
                <a:cs typeface="Times New Roman" panose="02020603050405020304" pitchFamily="18" charset="0"/>
              </a:rPr>
              <a:t> Thông </a:t>
            </a:r>
            <a:r>
              <a:rPr lang="it-IT" sz="3200" dirty="0">
                <a:latin typeface="Times New Roman" panose="02020603050405020304" pitchFamily="18" charset="0"/>
                <a:cs typeface="Times New Roman" panose="02020603050405020304" pitchFamily="18" charset="0"/>
              </a:rPr>
              <a:t>tư </a:t>
            </a:r>
            <a:r>
              <a:rPr lang="it-IT" sz="3200">
                <a:latin typeface="Times New Roman" panose="02020603050405020304" pitchFamily="18" charset="0"/>
                <a:cs typeface="Times New Roman" panose="02020603050405020304" pitchFamily="18" charset="0"/>
              </a:rPr>
              <a:t>số 47/2012/TT-BGDĐT</a:t>
            </a:r>
          </a:p>
          <a:p>
            <a:pPr algn="just" eaLnBrk="1" fontAlgn="auto" hangingPunct="1">
              <a:lnSpc>
                <a:spcPct val="110000"/>
              </a:lnSpc>
              <a:spcAft>
                <a:spcPts val="0"/>
              </a:spcAft>
              <a:defRPr/>
            </a:pPr>
            <a:r>
              <a:rPr lang="it-IT" sz="3200">
                <a:latin typeface="Times New Roman" panose="02020603050405020304" pitchFamily="18" charset="0"/>
                <a:cs typeface="Times New Roman" panose="02020603050405020304" pitchFamily="18" charset="0"/>
              </a:rPr>
              <a:t> Thông </a:t>
            </a:r>
            <a:r>
              <a:rPr lang="it-IT" sz="3200" dirty="0">
                <a:latin typeface="Times New Roman" panose="02020603050405020304" pitchFamily="18" charset="0"/>
                <a:cs typeface="Times New Roman" panose="02020603050405020304" pitchFamily="18" charset="0"/>
              </a:rPr>
              <a:t>tư </a:t>
            </a:r>
            <a:r>
              <a:rPr lang="it-IT" sz="3200">
                <a:latin typeface="Times New Roman" panose="02020603050405020304" pitchFamily="18" charset="0"/>
                <a:cs typeface="Times New Roman" panose="02020603050405020304" pitchFamily="18" charset="0"/>
              </a:rPr>
              <a:t>số 59/2012/TT-BGDĐT</a:t>
            </a:r>
            <a:endParaRPr lang="en-US" sz="3200" dirty="0">
              <a:latin typeface="Times New Roman" panose="02020603050405020304" pitchFamily="18" charset="0"/>
              <a:cs typeface="Times New Roman" panose="02020603050405020304" pitchFamily="18" charset="0"/>
            </a:endParaRPr>
          </a:p>
          <a:p>
            <a:pPr marL="0" indent="0" algn="just" eaLnBrk="1" fontAlgn="auto" hangingPunct="1">
              <a:lnSpc>
                <a:spcPct val="110000"/>
              </a:lnSpc>
              <a:spcAft>
                <a:spcPts val="0"/>
              </a:spcAft>
              <a:buFont typeface="Wingdings" panose="05000000000000000000" pitchFamily="2" charset="2"/>
              <a:buNone/>
              <a:defRPr/>
            </a:pPr>
            <a:endParaRPr lang="en-US" sz="3200" dirty="0">
              <a:latin typeface="Times New Roman" panose="02020603050405020304" pitchFamily="18" charset="0"/>
              <a:cs typeface="Times New Roman" panose="02020603050405020304" pitchFamily="18" charset="0"/>
            </a:endParaRPr>
          </a:p>
          <a:p>
            <a:pPr marL="0" indent="0" algn="just" eaLnBrk="1" fontAlgn="auto" hangingPunct="1">
              <a:lnSpc>
                <a:spcPct val="110000"/>
              </a:lnSpc>
              <a:spcAft>
                <a:spcPts val="0"/>
              </a:spcAft>
              <a:buFont typeface="Arial" charset="0"/>
              <a:buNone/>
              <a:defRPr/>
            </a:pPr>
            <a:endParaRPr lang="en-US" sz="3200" dirty="0">
              <a:latin typeface="Times New Roman" panose="02020603050405020304" pitchFamily="18" charset="0"/>
              <a:cs typeface="Times New Roman" panose="02020603050405020304" pitchFamily="18" charset="0"/>
            </a:endParaRPr>
          </a:p>
        </p:txBody>
      </p:sp>
      <p:sp>
        <p:nvSpPr>
          <p:cNvPr id="9219" name="Slide Number Placeholder 1">
            <a:extLst>
              <a:ext uri="{FF2B5EF4-FFF2-40B4-BE49-F238E27FC236}">
                <a16:creationId xmlns:a16="http://schemas.microsoft.com/office/drawing/2014/main" id="{92013BCF-965C-4039-AB2A-2D93A3C708AD}"/>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4E386D0-6ECA-4B11-AC4B-C4D0A0D0D9F6}" type="slidenum">
              <a:rPr lang="en-US" altLang="en-US">
                <a:solidFill>
                  <a:srgbClr val="FFFFFF"/>
                </a:solidFill>
              </a:rPr>
              <a:pPr/>
              <a:t>4</a:t>
            </a:fld>
            <a:endParaRPr lang="en-US" altLang="en-US">
              <a:solidFill>
                <a:srgbClr val="FFFFFF"/>
              </a:solidFill>
            </a:endParaRPr>
          </a:p>
        </p:txBody>
      </p:sp>
      <p:sp>
        <p:nvSpPr>
          <p:cNvPr id="4" name="Title 1">
            <a:extLst>
              <a:ext uri="{FF2B5EF4-FFF2-40B4-BE49-F238E27FC236}">
                <a16:creationId xmlns:a16="http://schemas.microsoft.com/office/drawing/2014/main" id="{FB2BF1E2-1B06-4DDE-AABF-FE54E28625C2}"/>
              </a:ext>
            </a:extLst>
          </p:cNvPr>
          <p:cNvSpPr>
            <a:spLocks noGrp="1"/>
          </p:cNvSpPr>
          <p:nvPr>
            <p:ph type="title"/>
          </p:nvPr>
        </p:nvSpPr>
        <p:spPr>
          <a:xfrm>
            <a:off x="822325" y="287344"/>
            <a:ext cx="7543800" cy="1414463"/>
          </a:xfrm>
        </p:spPr>
        <p:txBody>
          <a:bodyPr/>
          <a:lstStyle/>
          <a:p>
            <a:pPr algn="ctr">
              <a:defRPr/>
            </a:pPr>
            <a:r>
              <a:rPr lang="en-US" sz="4000" b="1">
                <a:solidFill>
                  <a:srgbClr val="FF0000"/>
                </a:solidFill>
                <a:latin typeface="Times New Roman" panose="02020603050405020304" pitchFamily="18" charset="0"/>
                <a:cs typeface="Times New Roman" panose="02020603050405020304" pitchFamily="18" charset="0"/>
              </a:rPr>
              <a:t>VĂN BẢN PHÁP LÝ</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E1106958-FF12-4DB8-8F39-75B0F092CC06}"/>
              </a:ext>
            </a:extLst>
          </p:cNvPr>
          <p:cNvSpPr>
            <a:spLocks noGrp="1"/>
          </p:cNvSpPr>
          <p:nvPr>
            <p:ph sz="quarter" idx="1"/>
          </p:nvPr>
        </p:nvSpPr>
        <p:spPr>
          <a:xfrm>
            <a:off x="271463" y="1247775"/>
            <a:ext cx="8286750" cy="5349875"/>
          </a:xfrm>
        </p:spPr>
        <p:txBody>
          <a:bodyPr/>
          <a:lstStyle/>
          <a:p>
            <a:pPr algn="just" eaLnBrk="1" hangingPunct="1"/>
            <a:r>
              <a:rPr lang="en-US" altLang="en-US" sz="2800">
                <a:latin typeface="Times New Roman" panose="02020603050405020304" pitchFamily="18" charset="0"/>
                <a:cs typeface="Times New Roman" panose="02020603050405020304" pitchFamily="18" charset="0"/>
              </a:rPr>
              <a:t>Bộ tiêu chuẩn có số lượng </a:t>
            </a:r>
            <a:r>
              <a:rPr lang="en-US" altLang="en-US" sz="2800" b="1">
                <a:latin typeface="Times New Roman" panose="02020603050405020304" pitchFamily="18" charset="0"/>
                <a:cs typeface="Times New Roman" panose="02020603050405020304" pitchFamily="18" charset="0"/>
              </a:rPr>
              <a:t>tiêu chuẩn </a:t>
            </a:r>
            <a:r>
              <a:rPr lang="en-US" altLang="en-US" sz="2800">
                <a:latin typeface="Times New Roman" panose="02020603050405020304" pitchFamily="18" charset="0"/>
                <a:cs typeface="Times New Roman" panose="02020603050405020304" pitchFamily="18" charset="0"/>
              </a:rPr>
              <a:t>và </a:t>
            </a:r>
            <a:r>
              <a:rPr lang="en-US" altLang="en-US" sz="2800" b="1">
                <a:latin typeface="Times New Roman" panose="02020603050405020304" pitchFamily="18" charset="0"/>
                <a:cs typeface="Times New Roman" panose="02020603050405020304" pitchFamily="18" charset="0"/>
              </a:rPr>
              <a:t>tiêu chí </a:t>
            </a:r>
            <a:r>
              <a:rPr lang="en-US" altLang="en-US" sz="2800">
                <a:latin typeface="Times New Roman" panose="02020603050405020304" pitchFamily="18" charset="0"/>
                <a:cs typeface="Times New Roman" panose="02020603050405020304" pitchFamily="18" charset="0"/>
              </a:rPr>
              <a:t>vừa đủ để đánh giá theo </a:t>
            </a:r>
            <a:r>
              <a:rPr lang="en-US" altLang="en-US" sz="2800" b="1">
                <a:latin typeface="Times New Roman" panose="02020603050405020304" pitchFamily="18" charset="0"/>
                <a:cs typeface="Times New Roman" panose="02020603050405020304" pitchFamily="18" charset="0"/>
              </a:rPr>
              <a:t>4 nhóm yếu tố</a:t>
            </a:r>
            <a:r>
              <a:rPr lang="en-US" altLang="en-US" sz="2800">
                <a:latin typeface="Times New Roman" panose="02020603050405020304" pitchFamily="18" charset="0"/>
                <a:cs typeface="Times New Roman" panose="02020603050405020304" pitchFamily="18" charset="0"/>
              </a:rPr>
              <a:t>: đầu vào, quá trình, đầu ra và bối cảnh.</a:t>
            </a:r>
          </a:p>
          <a:p>
            <a:pPr algn="just" eaLnBrk="1" hangingPunct="1"/>
            <a:r>
              <a:rPr lang="en-US" altLang="en-US" sz="2800">
                <a:latin typeface="Times New Roman" panose="02020603050405020304" pitchFamily="18" charset="0"/>
                <a:cs typeface="Times New Roman" panose="02020603050405020304" pitchFamily="18" charset="0"/>
              </a:rPr>
              <a:t>Bộ tiêu chuẩn được xây dựng để đánh giá nhà trường theo nhiều mức </a:t>
            </a:r>
            <a:r>
              <a:rPr lang="en-US" altLang="en-US" sz="2800">
                <a:solidFill>
                  <a:srgbClr val="FF0000"/>
                </a:solidFill>
                <a:latin typeface="Times New Roman" panose="02020603050405020304" pitchFamily="18" charset="0"/>
                <a:cs typeface="Times New Roman" panose="02020603050405020304" pitchFamily="18" charset="0"/>
              </a:rPr>
              <a:t>(4 MỨC)</a:t>
            </a:r>
            <a:r>
              <a:rPr lang="en-US" altLang="en-US" sz="2800">
                <a:latin typeface="Times New Roman" panose="02020603050405020304" pitchFamily="18" charset="0"/>
                <a:cs typeface="Times New Roman" panose="02020603050405020304" pitchFamily="18" charset="0"/>
              </a:rPr>
              <a:t>, trong đó có những tiêu chí định tính và định lượng. Có sự phù hợp với các văn bản liên quan. </a:t>
            </a:r>
          </a:p>
          <a:p>
            <a:pPr algn="just" eaLnBrk="1" hangingPunct="1"/>
            <a:r>
              <a:rPr lang="en-US" altLang="en-US" sz="2800">
                <a:latin typeface="Times New Roman" panose="02020603050405020304" pitchFamily="18" charset="0"/>
                <a:cs typeface="Times New Roman" panose="02020603050405020304" pitchFamily="18" charset="0"/>
              </a:rPr>
              <a:t>Chú ý tính tương thích với những định hướng đổi mới chương trình giáo dục; tính liên thông giữa các cấp học; chú trọng các yêu cầu mang tính khu vực để hội nhập quốc tế </a:t>
            </a:r>
            <a:r>
              <a:rPr lang="en-US" altLang="en-US" sz="2800">
                <a:solidFill>
                  <a:srgbClr val="FF0000"/>
                </a:solidFill>
                <a:latin typeface="Times New Roman" panose="02020603050405020304" pitchFamily="18" charset="0"/>
                <a:cs typeface="Times New Roman" panose="02020603050405020304" pitchFamily="18" charset="0"/>
              </a:rPr>
              <a:t>(M</a:t>
            </a:r>
            <a:r>
              <a:rPr lang="en-US" altLang="en-US">
                <a:solidFill>
                  <a:srgbClr val="FF0000"/>
                </a:solidFill>
                <a:latin typeface="Times New Roman" panose="02020603050405020304" pitchFamily="18" charset="0"/>
                <a:cs typeface="Times New Roman" panose="02020603050405020304" pitchFamily="18" charset="0"/>
              </a:rPr>
              <a:t>ức 4)</a:t>
            </a:r>
            <a:r>
              <a:rPr lang="en-US" altLang="en-US" sz="2800">
                <a:latin typeface="Times New Roman" panose="02020603050405020304" pitchFamily="18" charset="0"/>
                <a:cs typeface="Times New Roman" panose="02020603050405020304" pitchFamily="18" charset="0"/>
              </a:rPr>
              <a:t>.</a:t>
            </a:r>
          </a:p>
        </p:txBody>
      </p:sp>
      <p:sp>
        <p:nvSpPr>
          <p:cNvPr id="14339" name="Content Placeholder 2">
            <a:extLst>
              <a:ext uri="{FF2B5EF4-FFF2-40B4-BE49-F238E27FC236}">
                <a16:creationId xmlns:a16="http://schemas.microsoft.com/office/drawing/2014/main" id="{FF03AB74-27D4-43B9-921B-89A4F6B2532C}"/>
              </a:ext>
            </a:extLst>
          </p:cNvPr>
          <p:cNvSpPr txBox="1">
            <a:spLocks/>
          </p:cNvSpPr>
          <p:nvPr/>
        </p:nvSpPr>
        <p:spPr bwMode="auto">
          <a:xfrm>
            <a:off x="395288" y="325438"/>
            <a:ext cx="7742237"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lnSpc>
                <a:spcPct val="110000"/>
              </a:lnSpc>
              <a:spcBef>
                <a:spcPts val="600"/>
              </a:spcBef>
              <a:buClr>
                <a:schemeClr val="accent1"/>
              </a:buClr>
              <a:buSzPct val="70000"/>
              <a:buFont typeface="Arial" panose="020B0604020202020204" pitchFamily="34" charset="0"/>
              <a:buNone/>
            </a:pPr>
            <a:r>
              <a:rPr lang="en-US" altLang="en-US" sz="3200" b="1">
                <a:solidFill>
                  <a:srgbClr val="FF0000"/>
                </a:solidFill>
                <a:latin typeface="Times New Roman" panose="02020603050405020304" pitchFamily="18" charset="0"/>
                <a:cs typeface="Times New Roman" panose="02020603050405020304" pitchFamily="18" charset="0"/>
              </a:rPr>
              <a:t>TIÊU CHUẨN ĐÁNH GIÁ</a:t>
            </a:r>
          </a:p>
        </p:txBody>
      </p:sp>
      <p:sp>
        <p:nvSpPr>
          <p:cNvPr id="14340" name="Slide Number Placeholder 1">
            <a:extLst>
              <a:ext uri="{FF2B5EF4-FFF2-40B4-BE49-F238E27FC236}">
                <a16:creationId xmlns:a16="http://schemas.microsoft.com/office/drawing/2014/main" id="{EED14344-26DF-449F-835E-C5E15138518B}"/>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E67FAE96-464E-49C0-AFCA-9FB4A8EE23AF}" type="slidenum">
              <a:rPr lang="en-US" altLang="en-US">
                <a:solidFill>
                  <a:srgbClr val="FFFFFF"/>
                </a:solidFill>
              </a:rPr>
              <a:pPr/>
              <a:t>5</a:t>
            </a:fld>
            <a:endParaRPr lang="en-US" altLang="en-US">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A633E-B28C-40F6-A159-97D63660AE03}"/>
              </a:ext>
            </a:extLst>
          </p:cNvPr>
          <p:cNvSpPr>
            <a:spLocks noGrp="1"/>
          </p:cNvSpPr>
          <p:nvPr>
            <p:ph type="title"/>
          </p:nvPr>
        </p:nvSpPr>
        <p:spPr>
          <a:xfrm>
            <a:off x="405683" y="287338"/>
            <a:ext cx="7960442" cy="1414462"/>
          </a:xfrm>
        </p:spPr>
        <p:txBody>
          <a:bodyPr>
            <a:noAutofit/>
          </a:bodyPr>
          <a:lstStyle/>
          <a:p>
            <a:pPr algn="ctr">
              <a:defRPr/>
            </a:pPr>
            <a:r>
              <a:rPr lang="en-US" b="1" dirty="0" err="1">
                <a:solidFill>
                  <a:srgbClr val="FF0000"/>
                </a:solidFill>
                <a:latin typeface="Times New Roman" panose="02020603050405020304" pitchFamily="18" charset="0"/>
                <a:cs typeface="Times New Roman" panose="02020603050405020304" pitchFamily="18" charset="0"/>
              </a:rPr>
              <a:t>Mối</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quan</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hệ</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giữa</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bộ</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tiêu</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chuẩn</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và</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mức</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đánh</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giá</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15363" name="Content Placeholder 2">
            <a:extLst>
              <a:ext uri="{FF2B5EF4-FFF2-40B4-BE49-F238E27FC236}">
                <a16:creationId xmlns:a16="http://schemas.microsoft.com/office/drawing/2014/main" id="{9C93B4C7-433A-4217-9AF7-D2A9B8C164AB}"/>
              </a:ext>
            </a:extLst>
          </p:cNvPr>
          <p:cNvSpPr>
            <a:spLocks noGrp="1"/>
          </p:cNvSpPr>
          <p:nvPr>
            <p:ph idx="1"/>
          </p:nvPr>
        </p:nvSpPr>
        <p:spPr>
          <a:xfrm>
            <a:off x="405683" y="1984375"/>
            <a:ext cx="8081493" cy="4261879"/>
          </a:xfrm>
        </p:spPr>
        <p:txBody>
          <a:bodyPr>
            <a:normAutofit fontScale="92500"/>
          </a:bodyPr>
          <a:lstStyle/>
          <a:p>
            <a:pPr marL="0" indent="0" algn="just">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Bộ tiêu chuẩn phục vụ cho việc đánh giá theo 4 mức:</a:t>
            </a:r>
          </a:p>
          <a:p>
            <a:pPr marL="0" indent="0" algn="just">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 Mức 1: Gồm các tiêu chuẩn, tiêu chí và chỉ báo hoàn chỉnh, tương đương với mức chất lượng tối thiểu.</a:t>
            </a:r>
          </a:p>
          <a:p>
            <a:pPr marL="0" indent="0" algn="just">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 Mức 2: Bổ sung chỉ báo để tương đương CQG mức độ 1.</a:t>
            </a:r>
          </a:p>
          <a:p>
            <a:pPr marL="0" indent="0" algn="just">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 Mức 3: Bổ sung chỉ báo để tương đương CQG mức độ 2.</a:t>
            </a:r>
          </a:p>
          <a:p>
            <a:pPr marL="0" indent="0" algn="just">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 Mức 4: Bổ sung thêm các yêu cầu hướng đến sự xuất sắc, nổi bật (vượt trên mức độ trường CQG), mang tầm quốc tế.</a:t>
            </a:r>
          </a:p>
          <a:p>
            <a:pPr marL="0" indent="0" algn="just">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 </a:t>
            </a:r>
            <a:r>
              <a:rPr lang="en-US" altLang="en-US" sz="2000">
                <a:latin typeface="Times New Roman" panose="02020603050405020304" pitchFamily="18" charset="0"/>
                <a:cs typeface="Times New Roman" panose="02020603050405020304" pitchFamily="18" charset="0"/>
              </a:rPr>
              <a:t>L</a:t>
            </a:r>
            <a:r>
              <a:rPr lang="vi-VN" altLang="en-US" sz="2000">
                <a:cs typeface="Times New Roman" panose="02020603050405020304" pitchFamily="18" charset="0"/>
              </a:rPr>
              <a:t>ư</a:t>
            </a:r>
            <a:r>
              <a:rPr lang="en-US" altLang="en-US" sz="2000">
                <a:latin typeface="Times New Roman" panose="02020603050405020304" pitchFamily="18" charset="0"/>
                <a:cs typeface="Times New Roman" panose="02020603050405020304" pitchFamily="18" charset="0"/>
              </a:rPr>
              <a:t>u ý: Những tiêu chí, chỉ báo bổ sung có yêu cầu cao hơn mức trước đó, nhưng tương thích về nội dung với các tiêu chí, chỉ báo trong bộ tiêu chuẩn hoàn chỉnh (Mức 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FE00C-98EC-4144-AD52-D2D8C722D5B1}"/>
              </a:ext>
            </a:extLst>
          </p:cNvPr>
          <p:cNvSpPr>
            <a:spLocks noGrp="1"/>
          </p:cNvSpPr>
          <p:nvPr>
            <p:ph type="title"/>
          </p:nvPr>
        </p:nvSpPr>
        <p:spPr>
          <a:xfrm>
            <a:off x="822325" y="287338"/>
            <a:ext cx="7543800" cy="1414462"/>
          </a:xfrm>
        </p:spPr>
        <p:txBody>
          <a:bodyPr/>
          <a:lstStyle/>
          <a:p>
            <a:pPr algn="ctr">
              <a:defRPr/>
            </a:pPr>
            <a:r>
              <a:rPr lang="en-US" b="1" dirty="0" err="1">
                <a:solidFill>
                  <a:srgbClr val="FF0000"/>
                </a:solidFill>
                <a:latin typeface="Times New Roman" panose="02020603050405020304" pitchFamily="18" charset="0"/>
                <a:cs typeface="Times New Roman" panose="02020603050405020304" pitchFamily="18" charset="0"/>
              </a:rPr>
              <a:t>Bộ</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tiêu</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chuẩn</a:t>
            </a:r>
            <a:br>
              <a:rPr lang="en-US" b="1" dirty="0">
                <a:solidFill>
                  <a:srgbClr val="FF0000"/>
                </a:solidFill>
                <a:latin typeface="Times New Roman" panose="02020603050405020304" pitchFamily="18" charset="0"/>
                <a:cs typeface="Times New Roman" panose="02020603050405020304" pitchFamily="18" charset="0"/>
              </a:rPr>
            </a:br>
            <a:r>
              <a:rPr lang="en-US" b="1" dirty="0" err="1">
                <a:solidFill>
                  <a:srgbClr val="FF0000"/>
                </a:solidFill>
                <a:latin typeface="Times New Roman" panose="02020603050405020304" pitchFamily="18" charset="0"/>
                <a:cs typeface="Times New Roman" panose="02020603050405020304" pitchFamily="18" charset="0"/>
              </a:rPr>
              <a:t>đánh</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giá</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tích</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hợp</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16387" name="Content Placeholder 2">
            <a:extLst>
              <a:ext uri="{FF2B5EF4-FFF2-40B4-BE49-F238E27FC236}">
                <a16:creationId xmlns:a16="http://schemas.microsoft.com/office/drawing/2014/main" id="{B1F9890E-0177-4F7C-B763-0246D0FC7B2B}"/>
              </a:ext>
            </a:extLst>
          </p:cNvPr>
          <p:cNvSpPr>
            <a:spLocks noGrp="1"/>
          </p:cNvSpPr>
          <p:nvPr>
            <p:ph idx="1"/>
          </p:nvPr>
        </p:nvSpPr>
        <p:spPr>
          <a:xfrm>
            <a:off x="283335" y="1600200"/>
            <a:ext cx="8757633" cy="4873625"/>
          </a:xfrm>
        </p:spPr>
        <p:txBody>
          <a:bodyPr/>
          <a:lstStyle/>
          <a:p>
            <a:pPr marL="0" indent="0">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Gồm 5 tiêu chuẩn (giống như các bộ tiêu chuẩn trước đây):</a:t>
            </a:r>
          </a:p>
          <a:p>
            <a:pPr marL="0" indent="0">
              <a:buFont typeface="Wingdings" panose="05000000000000000000" pitchFamily="2" charset="2"/>
              <a:buNone/>
            </a:pPr>
            <a:r>
              <a:rPr lang="de-DE" altLang="en-US">
                <a:latin typeface="Times New Roman" panose="02020603050405020304" pitchFamily="18" charset="0"/>
                <a:cs typeface="Times New Roman" panose="02020603050405020304" pitchFamily="18" charset="0"/>
              </a:rPr>
              <a:t>- </a:t>
            </a:r>
            <a:r>
              <a:rPr lang="en-US" altLang="en-US">
                <a:latin typeface="Times New Roman" panose="02020603050405020304" pitchFamily="18" charset="0"/>
                <a:cs typeface="Times New Roman" panose="02020603050405020304" pitchFamily="18" charset="0"/>
              </a:rPr>
              <a:t>Tiêu chuẩn 1: Tổ chức và quản lý nhà trường;</a:t>
            </a:r>
          </a:p>
          <a:p>
            <a:pPr marL="0" indent="0">
              <a:buFont typeface="Wingdings" panose="05000000000000000000" pitchFamily="2" charset="2"/>
              <a:buNone/>
            </a:pPr>
            <a:r>
              <a:rPr lang="de-DE" altLang="en-US">
                <a:latin typeface="Times New Roman" panose="02020603050405020304" pitchFamily="18" charset="0"/>
                <a:cs typeface="Times New Roman" panose="02020603050405020304" pitchFamily="18" charset="0"/>
              </a:rPr>
              <a:t>- Tiêu chuẩn 2: </a:t>
            </a:r>
            <a:r>
              <a:rPr lang="vi-VN" altLang="en-US">
                <a:latin typeface="Times New Roman" panose="02020603050405020304" pitchFamily="18" charset="0"/>
                <a:cs typeface="Times New Roman" panose="02020603050405020304" pitchFamily="18" charset="0"/>
              </a:rPr>
              <a:t>Cán bộ quản lý, giáo viên</a:t>
            </a:r>
            <a:r>
              <a:rPr lang="en-US" altLang="en-US">
                <a:latin typeface="Times New Roman" panose="02020603050405020304" pitchFamily="18" charset="0"/>
                <a:cs typeface="Times New Roman" panose="02020603050405020304" pitchFamily="18" charset="0"/>
              </a:rPr>
              <a:t>,</a:t>
            </a:r>
            <a:r>
              <a:rPr lang="vi-VN" altLang="en-US">
                <a:latin typeface="Times New Roman" panose="02020603050405020304" pitchFamily="18" charset="0"/>
                <a:cs typeface="Times New Roman" panose="02020603050405020304" pitchFamily="18" charset="0"/>
              </a:rPr>
              <a:t> nhân viên</a:t>
            </a:r>
            <a:r>
              <a:rPr lang="en-US" altLang="en-US">
                <a:latin typeface="Times New Roman" panose="02020603050405020304" pitchFamily="18" charset="0"/>
                <a:cs typeface="Times New Roman" panose="02020603050405020304" pitchFamily="18" charset="0"/>
              </a:rPr>
              <a:t> và học sinh;</a:t>
            </a:r>
          </a:p>
          <a:p>
            <a:pPr marL="0" indent="0">
              <a:buFont typeface="Wingdings" panose="05000000000000000000" pitchFamily="2" charset="2"/>
              <a:buNone/>
            </a:pPr>
            <a:r>
              <a:rPr lang="de-DE" altLang="en-US">
                <a:latin typeface="Times New Roman" panose="02020603050405020304" pitchFamily="18" charset="0"/>
                <a:cs typeface="Times New Roman" panose="02020603050405020304" pitchFamily="18" charset="0"/>
              </a:rPr>
              <a:t>- Tiêu chuẩn 3: Cơ sở vật chất và </a:t>
            </a:r>
            <a:r>
              <a:rPr lang="en-US" altLang="en-US">
                <a:latin typeface="Times New Roman" panose="02020603050405020304" pitchFamily="18" charset="0"/>
                <a:cs typeface="Times New Roman" panose="02020603050405020304" pitchFamily="18" charset="0"/>
              </a:rPr>
              <a:t>thiết bị dạy học;</a:t>
            </a:r>
          </a:p>
          <a:p>
            <a:pPr marL="0" indent="0">
              <a:buFont typeface="Wingdings" panose="05000000000000000000" pitchFamily="2" charset="2"/>
              <a:buNone/>
            </a:pPr>
            <a:r>
              <a:rPr lang="de-DE" altLang="en-US">
                <a:latin typeface="Times New Roman" panose="02020603050405020304" pitchFamily="18" charset="0"/>
                <a:cs typeface="Times New Roman" panose="02020603050405020304" pitchFamily="18" charset="0"/>
              </a:rPr>
              <a:t>- Tiêu chuẩn 4: Quan hệ giữa nhà trường, gia đình và xã hội;</a:t>
            </a:r>
            <a:endParaRPr lang="en-US" altLang="en-US">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pPr>
            <a:r>
              <a:rPr lang="de-DE" altLang="en-US">
                <a:latin typeface="Times New Roman" panose="02020603050405020304" pitchFamily="18" charset="0"/>
                <a:cs typeface="Times New Roman" panose="02020603050405020304" pitchFamily="18" charset="0"/>
              </a:rPr>
              <a:t>- Tiêu chuẩn 5: </a:t>
            </a:r>
            <a:r>
              <a:rPr lang="en-US" altLang="en-US">
                <a:latin typeface="Times New Roman" panose="02020603050405020304" pitchFamily="18" charset="0"/>
                <a:cs typeface="Times New Roman" panose="02020603050405020304" pitchFamily="18" charset="0"/>
              </a:rPr>
              <a:t>Hoạt động giáo dục và kết quả giáo dục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5E08-52FB-49D1-84B9-2FBA9E5DABAE}"/>
              </a:ext>
            </a:extLst>
          </p:cNvPr>
          <p:cNvSpPr>
            <a:spLocks noGrp="1"/>
          </p:cNvSpPr>
          <p:nvPr>
            <p:ph type="title"/>
          </p:nvPr>
        </p:nvSpPr>
        <p:spPr>
          <a:xfrm>
            <a:off x="457200" y="274638"/>
            <a:ext cx="7467600" cy="654050"/>
          </a:xfrm>
        </p:spPr>
        <p:txBody>
          <a:bodyPr/>
          <a:lstStyle/>
          <a:p>
            <a:pPr algn="ctr" eaLnBrk="1" hangingPunct="1">
              <a:defRPr/>
            </a:pPr>
            <a:r>
              <a:rPr lang="en-US" sz="2800" b="1">
                <a:solidFill>
                  <a:srgbClr val="FF0000"/>
                </a:solidFill>
                <a:latin typeface="Times New Roman" pitchFamily="18" charset="0"/>
                <a:cs typeface="Times New Roman" pitchFamily="18" charset="0"/>
              </a:rPr>
              <a:t>TIÊU </a:t>
            </a:r>
            <a:r>
              <a:rPr lang="en-US" sz="2800" b="1" dirty="0">
                <a:solidFill>
                  <a:srgbClr val="FF0000"/>
                </a:solidFill>
                <a:latin typeface="Times New Roman" pitchFamily="18" charset="0"/>
                <a:cs typeface="Times New Roman" pitchFamily="18" charset="0"/>
              </a:rPr>
              <a:t>CHUẨN ĐÁNH GIÁ</a:t>
            </a:r>
            <a:endParaRPr lang="en-US" dirty="0"/>
          </a:p>
        </p:txBody>
      </p:sp>
      <p:graphicFrame>
        <p:nvGraphicFramePr>
          <p:cNvPr id="4" name="Table 3">
            <a:extLst>
              <a:ext uri="{FF2B5EF4-FFF2-40B4-BE49-F238E27FC236}">
                <a16:creationId xmlns:a16="http://schemas.microsoft.com/office/drawing/2014/main" id="{6412763F-C87E-4CC1-8479-8070AFD204BF}"/>
              </a:ext>
            </a:extLst>
          </p:cNvPr>
          <p:cNvGraphicFramePr>
            <a:graphicFrameLocks noGrp="1"/>
          </p:cNvGraphicFramePr>
          <p:nvPr>
            <p:extLst>
              <p:ext uri="{D42A27DB-BD31-4B8C-83A1-F6EECF244321}">
                <p14:modId xmlns:p14="http://schemas.microsoft.com/office/powerpoint/2010/main" val="2289038181"/>
              </p:ext>
            </p:extLst>
          </p:nvPr>
        </p:nvGraphicFramePr>
        <p:xfrm>
          <a:off x="309093" y="1171977"/>
          <a:ext cx="8255358" cy="5293218"/>
        </p:xfrm>
        <a:graphic>
          <a:graphicData uri="http://schemas.openxmlformats.org/drawingml/2006/table">
            <a:tbl>
              <a:tblPr/>
              <a:tblGrid>
                <a:gridCol w="821471">
                  <a:extLst>
                    <a:ext uri="{9D8B030D-6E8A-4147-A177-3AD203B41FA5}">
                      <a16:colId xmlns:a16="http://schemas.microsoft.com/office/drawing/2014/main" val="20000"/>
                    </a:ext>
                  </a:extLst>
                </a:gridCol>
                <a:gridCol w="1290664">
                  <a:extLst>
                    <a:ext uri="{9D8B030D-6E8A-4147-A177-3AD203B41FA5}">
                      <a16:colId xmlns:a16="http://schemas.microsoft.com/office/drawing/2014/main" val="20001"/>
                    </a:ext>
                  </a:extLst>
                </a:gridCol>
                <a:gridCol w="1194874">
                  <a:extLst>
                    <a:ext uri="{9D8B030D-6E8A-4147-A177-3AD203B41FA5}">
                      <a16:colId xmlns:a16="http://schemas.microsoft.com/office/drawing/2014/main" val="20002"/>
                    </a:ext>
                  </a:extLst>
                </a:gridCol>
                <a:gridCol w="1113521">
                  <a:extLst>
                    <a:ext uri="{9D8B030D-6E8A-4147-A177-3AD203B41FA5}">
                      <a16:colId xmlns:a16="http://schemas.microsoft.com/office/drawing/2014/main" val="20003"/>
                    </a:ext>
                  </a:extLst>
                </a:gridCol>
                <a:gridCol w="1374857">
                  <a:extLst>
                    <a:ext uri="{9D8B030D-6E8A-4147-A177-3AD203B41FA5}">
                      <a16:colId xmlns:a16="http://schemas.microsoft.com/office/drawing/2014/main" val="20004"/>
                    </a:ext>
                  </a:extLst>
                </a:gridCol>
                <a:gridCol w="1130564">
                  <a:extLst>
                    <a:ext uri="{9D8B030D-6E8A-4147-A177-3AD203B41FA5}">
                      <a16:colId xmlns:a16="http://schemas.microsoft.com/office/drawing/2014/main" val="20005"/>
                    </a:ext>
                  </a:extLst>
                </a:gridCol>
                <a:gridCol w="1329407">
                  <a:extLst>
                    <a:ext uri="{9D8B030D-6E8A-4147-A177-3AD203B41FA5}">
                      <a16:colId xmlns:a16="http://schemas.microsoft.com/office/drawing/2014/main" val="20006"/>
                    </a:ext>
                  </a:extLst>
                </a:gridCol>
              </a:tblGrid>
              <a:tr h="407805">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br>
                        <a:rPr kumimoji="0" lang="en-US" sz="1800" b="1" i="0" u="none" strike="noStrike" cap="none" normalizeH="0" baseline="0">
                          <a:ln>
                            <a:noFill/>
                          </a:ln>
                          <a:solidFill>
                            <a:schemeClr val="tx1"/>
                          </a:solidFill>
                          <a:effectLst/>
                          <a:latin typeface="Times New Roman" pitchFamily="18" charset="0"/>
                          <a:cs typeface="Times New Roman" pitchFamily="18" charset="0"/>
                        </a:rPr>
                      </a:br>
                      <a:r>
                        <a:rPr kumimoji="0" lang="en-US" sz="1800" b="1" i="0" u="none" strike="noStrike" cap="none" normalizeH="0" baseline="0">
                          <a:ln>
                            <a:noFill/>
                          </a:ln>
                          <a:solidFill>
                            <a:schemeClr val="tx1"/>
                          </a:solidFill>
                          <a:effectLst/>
                          <a:latin typeface="Times New Roman" pitchFamily="18" charset="0"/>
                          <a:cs typeface="Times New Roman" pitchFamily="18" charset="0"/>
                        </a:rPr>
                        <a:t>Mức</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cs typeface="Times New Roman" pitchFamily="18" charset="0"/>
                      </a:endParaRPr>
                    </a:p>
                  </a:txBody>
                  <a:tcPr marL="66502" marR="665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32353">
                <a:tc vMerge="1">
                  <a:txBody>
                    <a:bodyPr/>
                    <a:lstStyle/>
                    <a:p>
                      <a:endParaRPr lang="en-US"/>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cap="none" normalizeH="0" baseline="0">
                          <a:ln>
                            <a:noFill/>
                          </a:ln>
                          <a:solidFill>
                            <a:schemeClr val="tx1"/>
                          </a:solidFill>
                          <a:effectLst/>
                          <a:latin typeface="Times New Roman" pitchFamily="18" charset="0"/>
                          <a:cs typeface="Times New Roman" pitchFamily="18" charset="0"/>
                        </a:rPr>
                        <a:t>Trường đạt KĐCLGD</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Trường đạt chuẩn quốc gia</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53792">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MN</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TH</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TrH</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MN</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TH</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TrH</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extLst>
                  <a:ext uri="{0D108BD9-81ED-4DB2-BD59-A6C34878D82A}">
                    <a16:rowId xmlns:a16="http://schemas.microsoft.com/office/drawing/2014/main" val="10002"/>
                  </a:ext>
                </a:extLst>
              </a:tr>
              <a:tr h="70710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Không đạt</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2CC"/>
                    </a:solidFill>
                  </a:tcPr>
                </a:tc>
                <a:extLst>
                  <a:ext uri="{0D108BD9-81ED-4DB2-BD59-A6C34878D82A}">
                    <a16:rowId xmlns:a16="http://schemas.microsoft.com/office/drawing/2014/main" val="10003"/>
                  </a:ext>
                </a:extLst>
              </a:tr>
              <a:tr h="8563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Cấp độ 1</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Cấp độ 1</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Cấp độ 1</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2CC"/>
                    </a:solidFill>
                  </a:tcPr>
                </a:tc>
                <a:tc>
                  <a:txBody>
                    <a:bodyPr/>
                    <a:lstStyle/>
                    <a:p>
                      <a:endParaRPr lang="en-US"/>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endParaRPr lang="en-US"/>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endParaRPr lang="en-US"/>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extLst>
                  <a:ext uri="{0D108BD9-81ED-4DB2-BD59-A6C34878D82A}">
                    <a16:rowId xmlns:a16="http://schemas.microsoft.com/office/drawing/2014/main" val="10004"/>
                  </a:ext>
                </a:extLst>
              </a:tr>
              <a:tr h="6881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Cấp độ 2</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Cấp độ 2</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Cấp độ 2</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Mức độ 1</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Mức độ 1</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Mức độ 1</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extLst>
                  <a:ext uri="{0D108BD9-81ED-4DB2-BD59-A6C34878D82A}">
                    <a16:rowId xmlns:a16="http://schemas.microsoft.com/office/drawing/2014/main" val="10005"/>
                  </a:ext>
                </a:extLst>
              </a:tr>
              <a:tr h="749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Cấp độ 3</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Cấp độ 3</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Cấp độ 3</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Mức độ 2</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solidFill>
                      <a:srgbClr val="EAF1DD"/>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Mức độ 2</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solidFill>
                      <a:srgbClr val="EAF1DD"/>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Mức độ 2</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solidFill>
                      <a:srgbClr val="EAF1DD"/>
                    </a:solidFill>
                  </a:tcPr>
                </a:tc>
                <a:extLst>
                  <a:ext uri="{0D108BD9-81ED-4DB2-BD59-A6C34878D82A}">
                    <a16:rowId xmlns:a16="http://schemas.microsoft.com/office/drawing/2014/main" val="10006"/>
                  </a:ext>
                </a:extLst>
              </a:tr>
              <a:tr h="7984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a:ln>
                            <a:noFill/>
                          </a:ln>
                          <a:solidFill>
                            <a:schemeClr val="tx1"/>
                          </a:solidFill>
                          <a:effectLst/>
                          <a:latin typeface="Times New Roman" pitchFamily="18" charset="0"/>
                          <a:ea typeface="+mn-ea"/>
                          <a:cs typeface="Times New Roman" pitchFamily="18" charset="0"/>
                        </a:rPr>
                        <a:t>4</a:t>
                      </a:r>
                    </a:p>
                  </a:txBody>
                  <a:tcPr>
                    <a:lnT w="12700" cap="flat" cmpd="sng" algn="ctr">
                      <a:solidFill>
                        <a:srgbClr val="000000"/>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en-US" sz="1800" b="1" i="0" u="none" strike="noStrike" kern="1200" cap="none" normalizeH="0" baseline="0">
                          <a:ln>
                            <a:noFill/>
                          </a:ln>
                          <a:solidFill>
                            <a:schemeClr val="tx1"/>
                          </a:solidFill>
                          <a:effectLst/>
                          <a:latin typeface="Times New Roman" pitchFamily="18" charset="0"/>
                          <a:ea typeface="+mn-ea"/>
                          <a:cs typeface="Times New Roman" pitchFamily="18" charset="0"/>
                        </a:rPr>
                        <a:t>Cấp</a:t>
                      </a:r>
                      <a:r>
                        <a:rPr kumimoji="0" lang="en-US" sz="1800" b="1" i="0" u="none" strike="noStrike" cap="none" normalizeH="0" baseline="0">
                          <a:ln>
                            <a:noFill/>
                          </a:ln>
                          <a:solidFill>
                            <a:schemeClr val="tx1"/>
                          </a:solidFill>
                          <a:effectLst/>
                          <a:latin typeface="Times New Roman" pitchFamily="18" charset="0"/>
                          <a:ea typeface="MS Mincho" pitchFamily="49" charset="-128"/>
                          <a:cs typeface="Times New Roman" pitchFamily="18" charset="0"/>
                        </a:rPr>
                        <a:t> độ 4</a:t>
                      </a:r>
                    </a:p>
                  </a:txBody>
                  <a:tcPr marL="66502" marR="66502" marT="0" marB="0" anchor="ctr"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Cấp độ 4</a:t>
                      </a:r>
                    </a:p>
                  </a:txBody>
                  <a:tcPr marL="66502" marR="6650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cs typeface="Times New Roman" pitchFamily="18" charset="0"/>
                        </a:rPr>
                        <a:t>Cấp độ 4</a:t>
                      </a:r>
                    </a:p>
                  </a:txBody>
                  <a:tcPr marL="66502" marR="66502" marT="0" marB="0" anchor="ctr" horzOverflow="overflow">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Times New Roman" pitchFamily="18" charset="0"/>
                        <a:cs typeface="Times New Roman" pitchFamily="18" charset="0"/>
                      </a:endParaRPr>
                    </a:p>
                  </a:txBody>
                  <a:tcPr marL="66502" marR="66502" marT="0" marB="0" anchor="ctr"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3332785728"/>
                  </a:ext>
                </a:extLst>
              </a:tr>
            </a:tbl>
          </a:graphicData>
        </a:graphic>
      </p:graphicFrame>
      <p:sp>
        <p:nvSpPr>
          <p:cNvPr id="19565" name="Slide Number Placeholder 2">
            <a:extLst>
              <a:ext uri="{FF2B5EF4-FFF2-40B4-BE49-F238E27FC236}">
                <a16:creationId xmlns:a16="http://schemas.microsoft.com/office/drawing/2014/main" id="{534C43C4-AE09-4955-96FD-B6D36D7814FA}"/>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003692DE-C541-4E97-ACF1-6B840D07F206}" type="slidenum">
              <a:rPr lang="en-US" altLang="en-US">
                <a:solidFill>
                  <a:srgbClr val="FFFFFF"/>
                </a:solidFill>
              </a:rPr>
              <a:pPr/>
              <a:t>8</a:t>
            </a:fld>
            <a:endParaRPr lang="en-US" altLang="en-US">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7F3C9-5108-4FD4-A99E-291DFA5DF0D2}"/>
              </a:ext>
            </a:extLst>
          </p:cNvPr>
          <p:cNvSpPr>
            <a:spLocks noGrp="1"/>
          </p:cNvSpPr>
          <p:nvPr>
            <p:ph type="title"/>
          </p:nvPr>
        </p:nvSpPr>
        <p:spPr>
          <a:xfrm>
            <a:off x="800100" y="260350"/>
            <a:ext cx="7543800" cy="865188"/>
          </a:xfrm>
        </p:spPr>
        <p:txBody>
          <a:bodyPr>
            <a:normAutofit/>
          </a:bodyPr>
          <a:lstStyle/>
          <a:p>
            <a:pPr algn="ctr">
              <a:defRPr/>
            </a:pPr>
            <a:r>
              <a:rPr lang="en-US" sz="4000" b="1">
                <a:solidFill>
                  <a:srgbClr val="FF0000"/>
                </a:solidFill>
                <a:latin typeface="Times New Roman" panose="02020603050405020304" pitchFamily="18" charset="0"/>
                <a:cs typeface="Times New Roman" panose="02020603050405020304" pitchFamily="18" charset="0"/>
              </a:rPr>
              <a:t>Quy trình đánh giá tích hợp </a:t>
            </a:r>
            <a:endParaRPr lang="en-US" sz="4000" dirty="0">
              <a:solidFill>
                <a:srgbClr val="FF0000"/>
              </a:solidFill>
              <a:latin typeface="Times New Roman" panose="02020603050405020304" pitchFamily="18" charset="0"/>
              <a:cs typeface="Times New Roman" panose="02020603050405020304" pitchFamily="18" charset="0"/>
            </a:endParaRPr>
          </a:p>
        </p:txBody>
      </p:sp>
      <p:sp>
        <p:nvSpPr>
          <p:cNvPr id="35843" name="Content Placeholder 2">
            <a:extLst>
              <a:ext uri="{FF2B5EF4-FFF2-40B4-BE49-F238E27FC236}">
                <a16:creationId xmlns:a16="http://schemas.microsoft.com/office/drawing/2014/main" id="{979E25A7-40A5-4C5D-9666-D333C32F61E7}"/>
              </a:ext>
            </a:extLst>
          </p:cNvPr>
          <p:cNvSpPr>
            <a:spLocks noGrp="1"/>
          </p:cNvSpPr>
          <p:nvPr>
            <p:ph idx="1"/>
          </p:nvPr>
        </p:nvSpPr>
        <p:spPr>
          <a:xfrm>
            <a:off x="395288" y="1341438"/>
            <a:ext cx="8137525" cy="5256212"/>
          </a:xfrm>
        </p:spPr>
        <p:txBody>
          <a:bodyPr/>
          <a:lstStyle/>
          <a:p>
            <a:pPr marL="0" indent="0" algn="just">
              <a:buFont typeface="Wingdings" panose="05000000000000000000" pitchFamily="2" charset="2"/>
              <a:buNone/>
            </a:pPr>
            <a:r>
              <a:rPr lang="en-US" altLang="en-US">
                <a:latin typeface="Times New Roman" panose="02020603050405020304" pitchFamily="18" charset="0"/>
                <a:cs typeface="Times New Roman" panose="02020603050405020304" pitchFamily="18" charset="0"/>
              </a:rPr>
              <a:t>- </a:t>
            </a:r>
            <a:r>
              <a:rPr lang="en-US" altLang="en-US" sz="2800">
                <a:latin typeface="Times New Roman" panose="02020603050405020304" pitchFamily="18" charset="0"/>
                <a:cs typeface="Times New Roman" panose="02020603050405020304" pitchFamily="18" charset="0"/>
              </a:rPr>
              <a:t>Quy trình đánh giá phải thống nhất, đảm bảo tính khách quan, minh bạch, đánh giá chính xác thực trạng chất lượng của các nhà trường. </a:t>
            </a:r>
          </a:p>
          <a:p>
            <a:pPr marL="0" indent="0" algn="just">
              <a:buFont typeface="Wingdings" panose="05000000000000000000" pitchFamily="2" charset="2"/>
              <a:buNone/>
            </a:pPr>
            <a:r>
              <a:rPr lang="en-US" altLang="en-US" sz="2800">
                <a:latin typeface="Times New Roman" panose="02020603050405020304" pitchFamily="18" charset="0"/>
                <a:cs typeface="Times New Roman" panose="02020603050405020304" pitchFamily="18" charset="0"/>
              </a:rPr>
              <a:t>- Đảm bảo nguyên tắc: gọn nhẹ, thuận tiện, hiệu quả, phù hợp với thực tiễn từng địa phương.</a:t>
            </a:r>
          </a:p>
          <a:p>
            <a:pPr marL="0" indent="0" algn="just">
              <a:buFont typeface="Wingdings" panose="05000000000000000000" pitchFamily="2" charset="2"/>
              <a:buNone/>
            </a:pPr>
            <a:r>
              <a:rPr lang="en-US" altLang="en-US" sz="2800">
                <a:latin typeface="Times New Roman" panose="02020603050405020304" pitchFamily="18" charset="0"/>
                <a:cs typeface="Times New Roman" panose="02020603050405020304" pitchFamily="18" charset="0"/>
              </a:rPr>
              <a:t>- Kết quả đánh giá là căn cứ để các cấp quản lý giáo dục công nhận nhà trường đạt KĐCLGD; công nhận đạt CQG và cho những mục đích đánh giá khác.</a:t>
            </a:r>
          </a:p>
          <a:p>
            <a:pPr marL="0" indent="0" algn="just">
              <a:buFont typeface="Wingdings" panose="05000000000000000000" pitchFamily="2" charset="2"/>
              <a:buNone/>
            </a:pPr>
            <a:r>
              <a:rPr lang="en-US" altLang="en-US" sz="2800">
                <a:latin typeface="Times New Roman" panose="02020603050405020304" pitchFamily="18" charset="0"/>
                <a:cs typeface="Times New Roman" panose="02020603050405020304" pitchFamily="18" charset="0"/>
              </a:rPr>
              <a:t>- Tích hợp quy trình đánh giá thành một quy trình chung theo hướng kế thừa những ưu điểm của quy trình hiện hành</a:t>
            </a:r>
            <a:r>
              <a:rPr lang="en-US" altLang="en-US">
                <a:latin typeface="Times New Roman" panose="02020603050405020304" pitchFamily="18" charset="0"/>
                <a:cs typeface="Times New Roman" panose="02020603050405020304" pitchFamily="18" charset="0"/>
              </a:rPr>
              <a:t>.</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TotalTime>
  <Words>1269</Words>
  <Application>Microsoft Office PowerPoint</Application>
  <PresentationFormat>On-screen Show (4:3)</PresentationFormat>
  <Paragraphs>116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Office Theme</vt:lpstr>
      <vt:lpstr>NHỮNG VẤN ĐỀ CHUNG VỀ ĐÁNH GIÁ CHẤT LƯỢNG GIÁO DỤC</vt:lpstr>
      <vt:lpstr>ĐỊNH HƯỚNG ĐỔI MỚI QUẢN LÝ CHẤT LƯỢNG GIÁO DỤC</vt:lpstr>
      <vt:lpstr>QUAN ĐIỂM TÍCH HỢP</vt:lpstr>
      <vt:lpstr>VĂN BẢN PHÁP LÝ</vt:lpstr>
      <vt:lpstr>PowerPoint Presentation</vt:lpstr>
      <vt:lpstr>Mối quan hệ giữa bộ tiêu chuẩn và mức đánh giá</vt:lpstr>
      <vt:lpstr>Bộ tiêu chuẩn đánh giá tích hợp</vt:lpstr>
      <vt:lpstr>TIÊU CHUẨN ĐÁNH GIÁ</vt:lpstr>
      <vt:lpstr>Quy trình đánh giá tích hợp </vt:lpstr>
      <vt:lpstr>Quy trình đánh giá tích hợp </vt:lpstr>
      <vt:lpstr>PowerPoint Presentation</vt:lpstr>
      <vt:lpstr>Đối với việc công nhận</vt:lpstr>
      <vt:lpstr>CÔNG NHẬN ĐẠT KIỂM ĐỊNH CHẤT LƯỢNG GIÁO DỤC</vt:lpstr>
      <vt:lpstr>CÔNG NHẬN ĐẠT CHUẨN QUỐC GIA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Thanh Tai</dc:creator>
  <cp:lastModifiedBy>Duong Thanh Tai</cp:lastModifiedBy>
  <cp:revision>9</cp:revision>
  <dcterms:created xsi:type="dcterms:W3CDTF">2018-12-05T03:00:57Z</dcterms:created>
  <dcterms:modified xsi:type="dcterms:W3CDTF">2018-12-24T01:34:43Z</dcterms:modified>
</cp:coreProperties>
</file>